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2751672-E3BD-4050-B598-7F7B8376A294}">
          <p14:sldIdLst>
            <p14:sldId id="256"/>
            <p14:sldId id="257"/>
            <p14:sldId id="259"/>
            <p14:sldId id="260"/>
            <p14:sldId id="258"/>
            <p14:sldId id="261"/>
          </p14:sldIdLst>
        </p14:section>
        <p14:section name="Untitled Section" id="{42599FE5-A6F2-45FC-BDB6-4EAF253BA010}">
          <p14:sldIdLst>
            <p14:sldId id="262"/>
            <p14:sldId id="263"/>
            <p14:sldId id="264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dra karia" initials="rk" lastIdx="3" clrIdx="0">
    <p:extLst>
      <p:ext uri="{19B8F6BF-5375-455C-9EA6-DF929625EA0E}">
        <p15:presenceInfo xmlns:p15="http://schemas.microsoft.com/office/powerpoint/2012/main" userId="0dc616385911e8f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608" autoAdjust="0"/>
    <p:restoredTop sz="94660"/>
  </p:normalViewPr>
  <p:slideViewPr>
    <p:cSldViewPr snapToGrid="0">
      <p:cViewPr>
        <p:scale>
          <a:sx n="75" d="100"/>
          <a:sy n="75" d="100"/>
        </p:scale>
        <p:origin x="1104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image" Target="../media/image4.jp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image" Target="../media/image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207E9C-CBBA-4879-979C-21906650BE0C}" type="doc">
      <dgm:prSet loTypeId="urn:microsoft.com/office/officeart/2005/8/layout/list1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IN"/>
        </a:p>
      </dgm:t>
    </dgm:pt>
    <dgm:pt modelId="{4B82925E-E318-4918-8378-0228ECB7BA95}" type="pres">
      <dgm:prSet presAssocID="{3B207E9C-CBBA-4879-979C-21906650BE0C}" presName="linear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07717267-0162-4290-9CBF-9E4BF8690045}" type="presOf" srcId="{3B207E9C-CBBA-4879-979C-21906650BE0C}" destId="{4B82925E-E318-4918-8378-0228ECB7BA95}" srcOrd="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1F92A5-067E-4343-8977-BEF32023F07A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</dgm:pt>
    <dgm:pt modelId="{D61CBD60-80E2-4C20-8A61-26C5FC3A00A5}">
      <dgm:prSet phldrT="[Text]" custT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sz="3600" i="1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rPr>
            <a:t>Distance from Porbandar  is nearly </a:t>
          </a:r>
          <a:r>
            <a:rPr lang="en-IN" sz="3600" b="0" i="1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rPr>
            <a:t>462.5 km</a:t>
          </a:r>
          <a:endParaRPr lang="en-IN" sz="3600" i="1" dirty="0">
            <a:solidFill>
              <a:schemeClr val="tx1">
                <a:lumMod val="95000"/>
                <a:lumOff val="5000"/>
              </a:schemeClr>
            </a:solidFill>
            <a:latin typeface="Imprint MT Shadow" panose="04020605060303030202" pitchFamily="82" charset="0"/>
          </a:endParaRPr>
        </a:p>
      </dgm:t>
    </dgm:pt>
    <dgm:pt modelId="{EFBDA300-7398-4591-A6BB-F41998DB750A}" type="parTrans" cxnId="{B176B87D-9694-4C03-B0EB-57E179405EF9}">
      <dgm:prSet/>
      <dgm:spPr/>
      <dgm:t>
        <a:bodyPr/>
        <a:lstStyle/>
        <a:p>
          <a:endParaRPr lang="en-IN"/>
        </a:p>
      </dgm:t>
    </dgm:pt>
    <dgm:pt modelId="{20C1E3AF-5C30-4054-AD7E-69BB23E39451}" type="sibTrans" cxnId="{B176B87D-9694-4C03-B0EB-57E179405EF9}">
      <dgm:prSet/>
      <dgm:spPr/>
      <dgm:t>
        <a:bodyPr/>
        <a:lstStyle/>
        <a:p>
          <a:endParaRPr lang="en-IN"/>
        </a:p>
      </dgm:t>
    </dgm:pt>
    <dgm:pt modelId="{C13C6E48-442A-4D64-A9A0-4AA2293AE26A}">
      <dgm:prSet phldrT="[Text]" custT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sz="3600" i="1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rPr>
            <a:t>Time to reach location from Porbandar is </a:t>
          </a:r>
          <a:r>
            <a:rPr lang="en-IN" sz="3600" b="0" i="1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rPr>
            <a:t>8 -9 hours by road</a:t>
          </a:r>
        </a:p>
      </dgm:t>
    </dgm:pt>
    <dgm:pt modelId="{DF1A27FB-2D2C-4010-9C1B-602FD9E24587}" type="parTrans" cxnId="{A08CB7F8-84FF-49D6-8368-1255B5211E41}">
      <dgm:prSet/>
      <dgm:spPr/>
      <dgm:t>
        <a:bodyPr/>
        <a:lstStyle/>
        <a:p>
          <a:endParaRPr lang="en-IN"/>
        </a:p>
      </dgm:t>
    </dgm:pt>
    <dgm:pt modelId="{CB30CD9B-F435-4BA3-91A7-0D621476D1C9}" type="sibTrans" cxnId="{A08CB7F8-84FF-49D6-8368-1255B5211E41}">
      <dgm:prSet/>
      <dgm:spPr/>
      <dgm:t>
        <a:bodyPr/>
        <a:lstStyle/>
        <a:p>
          <a:endParaRPr lang="en-IN"/>
        </a:p>
      </dgm:t>
    </dgm:pt>
    <dgm:pt modelId="{D66E94FC-7CB0-4B45-9E73-3E3964BF6F2F}" type="pres">
      <dgm:prSet presAssocID="{F41F92A5-067E-4343-8977-BEF32023F07A}" presName="linearFlow" presStyleCnt="0">
        <dgm:presLayoutVars>
          <dgm:dir/>
          <dgm:resizeHandles val="exact"/>
        </dgm:presLayoutVars>
      </dgm:prSet>
      <dgm:spPr/>
    </dgm:pt>
    <dgm:pt modelId="{45F238BD-8F51-4EC3-BAD7-826A1E8FB09E}" type="pres">
      <dgm:prSet presAssocID="{D61CBD60-80E2-4C20-8A61-26C5FC3A00A5}" presName="composite" presStyleCnt="0"/>
      <dgm:spPr/>
    </dgm:pt>
    <dgm:pt modelId="{235B0CC0-2443-4D53-B616-160B449EC8B2}" type="pres">
      <dgm:prSet presAssocID="{D61CBD60-80E2-4C20-8A61-26C5FC3A00A5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74A67D57-3934-4F9E-AE4F-81BEA55B4D5C}" type="pres">
      <dgm:prSet presAssocID="{D61CBD60-80E2-4C20-8A61-26C5FC3A00A5}" presName="txShp" presStyleLbl="node1" presStyleIdx="0" presStyleCnt="2" custScaleY="97807" custLinFactNeighborX="4069" custLinFactNeighborY="-2634">
        <dgm:presLayoutVars>
          <dgm:bulletEnabled val="1"/>
        </dgm:presLayoutVars>
      </dgm:prSet>
      <dgm:spPr/>
    </dgm:pt>
    <dgm:pt modelId="{79068158-2FD9-4857-A4F6-CB911789367A}" type="pres">
      <dgm:prSet presAssocID="{20C1E3AF-5C30-4054-AD7E-69BB23E39451}" presName="spacing" presStyleCnt="0"/>
      <dgm:spPr/>
    </dgm:pt>
    <dgm:pt modelId="{A611FFFA-6B66-4488-8322-1524A0DD4C94}" type="pres">
      <dgm:prSet presAssocID="{C13C6E48-442A-4D64-A9A0-4AA2293AE26A}" presName="composite" presStyleCnt="0"/>
      <dgm:spPr/>
    </dgm:pt>
    <dgm:pt modelId="{18381A7B-30B5-4563-A23C-4962855998E9}" type="pres">
      <dgm:prSet presAssocID="{C13C6E48-442A-4D64-A9A0-4AA2293AE26A}" presName="imgShp" presStyleLbl="fgImgPlace1" presStyleIdx="1" presStyleCnt="2" custScaleX="108240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5F5DD7CC-0D1B-4AF8-BB09-3ED677E07EA9}" type="pres">
      <dgm:prSet presAssocID="{C13C6E48-442A-4D64-A9A0-4AA2293AE26A}" presName="txShp" presStyleLbl="node1" presStyleIdx="1" presStyleCnt="2" custScaleX="108936" custScaleY="129850" custLinFactNeighborX="1192" custLinFactNeighborY="-1704">
        <dgm:presLayoutVars>
          <dgm:bulletEnabled val="1"/>
        </dgm:presLayoutVars>
      </dgm:prSet>
      <dgm:spPr/>
    </dgm:pt>
  </dgm:ptLst>
  <dgm:cxnLst>
    <dgm:cxn modelId="{943FCB31-57CE-4E9C-9115-8546EE323CFC}" type="presOf" srcId="{F41F92A5-067E-4343-8977-BEF32023F07A}" destId="{D66E94FC-7CB0-4B45-9E73-3E3964BF6F2F}" srcOrd="0" destOrd="0" presId="urn:microsoft.com/office/officeart/2005/8/layout/vList3"/>
    <dgm:cxn modelId="{B176B87D-9694-4C03-B0EB-57E179405EF9}" srcId="{F41F92A5-067E-4343-8977-BEF32023F07A}" destId="{D61CBD60-80E2-4C20-8A61-26C5FC3A00A5}" srcOrd="0" destOrd="0" parTransId="{EFBDA300-7398-4591-A6BB-F41998DB750A}" sibTransId="{20C1E3AF-5C30-4054-AD7E-69BB23E39451}"/>
    <dgm:cxn modelId="{398B399F-12DF-4642-B52B-BC54CA856FDD}" type="presOf" srcId="{C13C6E48-442A-4D64-A9A0-4AA2293AE26A}" destId="{5F5DD7CC-0D1B-4AF8-BB09-3ED677E07EA9}" srcOrd="0" destOrd="0" presId="urn:microsoft.com/office/officeart/2005/8/layout/vList3"/>
    <dgm:cxn modelId="{D9A3AFE5-B15C-45B7-A933-788AE8727C5C}" type="presOf" srcId="{D61CBD60-80E2-4C20-8A61-26C5FC3A00A5}" destId="{74A67D57-3934-4F9E-AE4F-81BEA55B4D5C}" srcOrd="0" destOrd="0" presId="urn:microsoft.com/office/officeart/2005/8/layout/vList3"/>
    <dgm:cxn modelId="{A08CB7F8-84FF-49D6-8368-1255B5211E41}" srcId="{F41F92A5-067E-4343-8977-BEF32023F07A}" destId="{C13C6E48-442A-4D64-A9A0-4AA2293AE26A}" srcOrd="1" destOrd="0" parTransId="{DF1A27FB-2D2C-4010-9C1B-602FD9E24587}" sibTransId="{CB30CD9B-F435-4BA3-91A7-0D621476D1C9}"/>
    <dgm:cxn modelId="{3B3B7976-8BCF-4928-AB7C-8EDE691FC3B4}" type="presParOf" srcId="{D66E94FC-7CB0-4B45-9E73-3E3964BF6F2F}" destId="{45F238BD-8F51-4EC3-BAD7-826A1E8FB09E}" srcOrd="0" destOrd="0" presId="urn:microsoft.com/office/officeart/2005/8/layout/vList3"/>
    <dgm:cxn modelId="{EAE124A5-43CB-418A-98AD-E6123DEF36F8}" type="presParOf" srcId="{45F238BD-8F51-4EC3-BAD7-826A1E8FB09E}" destId="{235B0CC0-2443-4D53-B616-160B449EC8B2}" srcOrd="0" destOrd="0" presId="urn:microsoft.com/office/officeart/2005/8/layout/vList3"/>
    <dgm:cxn modelId="{2D46716F-6F44-49DD-9479-FB0EB5EFF8A3}" type="presParOf" srcId="{45F238BD-8F51-4EC3-BAD7-826A1E8FB09E}" destId="{74A67D57-3934-4F9E-AE4F-81BEA55B4D5C}" srcOrd="1" destOrd="0" presId="urn:microsoft.com/office/officeart/2005/8/layout/vList3"/>
    <dgm:cxn modelId="{FEFFB456-8CDA-4413-A953-D43E631A7B39}" type="presParOf" srcId="{D66E94FC-7CB0-4B45-9E73-3E3964BF6F2F}" destId="{79068158-2FD9-4857-A4F6-CB911789367A}" srcOrd="1" destOrd="0" presId="urn:microsoft.com/office/officeart/2005/8/layout/vList3"/>
    <dgm:cxn modelId="{179AE8A2-0516-4845-B9A7-2A88BF9A66FF}" type="presParOf" srcId="{D66E94FC-7CB0-4B45-9E73-3E3964BF6F2F}" destId="{A611FFFA-6B66-4488-8322-1524A0DD4C94}" srcOrd="2" destOrd="0" presId="urn:microsoft.com/office/officeart/2005/8/layout/vList3"/>
    <dgm:cxn modelId="{98AE2B9B-BF58-4684-B88E-1581F6EACACE}" type="presParOf" srcId="{A611FFFA-6B66-4488-8322-1524A0DD4C94}" destId="{18381A7B-30B5-4563-A23C-4962855998E9}" srcOrd="0" destOrd="0" presId="urn:microsoft.com/office/officeart/2005/8/layout/vList3"/>
    <dgm:cxn modelId="{BC91E673-8FA7-484A-94C4-9A07C2C43F9B}" type="presParOf" srcId="{A611FFFA-6B66-4488-8322-1524A0DD4C94}" destId="{5F5DD7CC-0D1B-4AF8-BB09-3ED677E07EA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E5D275F-B411-4A82-BF00-E1FAA2826F8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897C881-F133-48F8-9D16-2370FA065242}">
      <dgm:prSet phldrT="[Text]" custT="1"/>
      <dgm:spPr>
        <a:solidFill>
          <a:srgbClr val="9DC3E6"/>
        </a:solidFill>
      </dgm:spPr>
      <dgm:t>
        <a:bodyPr/>
        <a:lstStyle/>
        <a:p>
          <a:pPr>
            <a:buNone/>
          </a:pPr>
          <a:r>
            <a:rPr lang="en-US" sz="2400" b="1" u="sng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rPr>
            <a:t>Specialties  of  Rani  ki Vav </a:t>
          </a:r>
          <a:endParaRPr lang="en-IN" sz="2400" u="sng" dirty="0">
            <a:solidFill>
              <a:schemeClr val="tx1">
                <a:lumMod val="95000"/>
                <a:lumOff val="5000"/>
              </a:schemeClr>
            </a:solidFill>
            <a:latin typeface="Imprint MT Shadow" panose="04020605060303030202" pitchFamily="82" charset="0"/>
          </a:endParaRPr>
        </a:p>
      </dgm:t>
    </dgm:pt>
    <dgm:pt modelId="{E686881A-D49E-47A0-9252-7D8A14127722}" type="parTrans" cxnId="{7781EBE1-72BC-4091-8E1D-869B189BD414}">
      <dgm:prSet/>
      <dgm:spPr/>
      <dgm:t>
        <a:bodyPr/>
        <a:lstStyle/>
        <a:p>
          <a:endParaRPr lang="en-IN"/>
        </a:p>
      </dgm:t>
    </dgm:pt>
    <dgm:pt modelId="{114E54F5-86A3-4CED-A3BC-3514E8572D43}" type="sibTrans" cxnId="{7781EBE1-72BC-4091-8E1D-869B189BD414}">
      <dgm:prSet/>
      <dgm:spPr/>
      <dgm:t>
        <a:bodyPr/>
        <a:lstStyle/>
        <a:p>
          <a:endParaRPr lang="en-IN"/>
        </a:p>
      </dgm:t>
    </dgm:pt>
    <dgm:pt modelId="{9CD65D8F-7B28-4B84-AB26-D3524EB2FCF6}">
      <dgm:prSet phldrT="[Text]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IN" b="1" i="1" u="sng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rPr>
            <a:t>Architectural Marvel</a:t>
          </a:r>
        </a:p>
        <a:p>
          <a:pPr>
            <a:buFont typeface="+mj-lt"/>
            <a:buAutoNum type="arabicPeriod"/>
          </a:pPr>
          <a:endParaRPr lang="en-IN" b="1" i="1" u="sng" dirty="0">
            <a:solidFill>
              <a:schemeClr val="tx1">
                <a:lumMod val="95000"/>
                <a:lumOff val="5000"/>
              </a:schemeClr>
            </a:solidFill>
            <a:latin typeface="Imprint MT Shadow" panose="04020605060303030202" pitchFamily="82" charset="0"/>
          </a:endParaRPr>
        </a:p>
        <a:p>
          <a:pPr>
            <a:buFont typeface="Wingdings" panose="05000000000000000000" pitchFamily="2" charset="2"/>
            <a:buChar char="§"/>
          </a:pPr>
          <a:r>
            <a:rPr lang="en-US" i="1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rPr>
            <a:t>It is a </a:t>
          </a:r>
          <a:r>
            <a:rPr lang="en-US" b="0" i="1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rPr>
            <a:t>stepwell</a:t>
          </a:r>
          <a:r>
            <a:rPr lang="en-US" i="1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rPr>
            <a:t> built in the </a:t>
          </a:r>
          <a:r>
            <a:rPr lang="en-US" b="0" i="1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rPr>
            <a:t>Maru-Gurjara architectural style . </a:t>
          </a:r>
          <a:r>
            <a:rPr lang="en-US" i="1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rPr>
            <a:t>Built </a:t>
          </a:r>
          <a:r>
            <a:rPr lang="en-US" b="0" i="1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rPr>
            <a:t>inverted like a temple</a:t>
          </a:r>
          <a:r>
            <a:rPr lang="en-US" i="1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rPr>
            <a:t>, with descending steps leading to the water level . Consists of </a:t>
          </a:r>
          <a:r>
            <a:rPr lang="en-US" b="0" i="1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rPr>
            <a:t>seven levels of stairs </a:t>
          </a:r>
          <a:r>
            <a:rPr lang="en-US" i="1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rPr>
            <a:t>and </a:t>
          </a:r>
          <a:r>
            <a:rPr lang="en-US" b="0" i="1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rPr>
            <a:t>four pavilions </a:t>
          </a:r>
          <a:r>
            <a:rPr lang="en-US" i="1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rPr>
            <a:t>with pillared halls.</a:t>
          </a:r>
          <a:endParaRPr lang="en-IN" i="1" dirty="0">
            <a:solidFill>
              <a:schemeClr val="tx1">
                <a:lumMod val="95000"/>
                <a:lumOff val="5000"/>
              </a:schemeClr>
            </a:solidFill>
            <a:latin typeface="Imprint MT Shadow" panose="04020605060303030202" pitchFamily="82" charset="0"/>
          </a:endParaRPr>
        </a:p>
      </dgm:t>
    </dgm:pt>
    <dgm:pt modelId="{C1A8911B-30E9-4657-9DD4-2FF3D64700B9}" type="sibTrans" cxnId="{3261C2B2-59F4-463B-9C72-5067122231F7}">
      <dgm:prSet/>
      <dgm:spPr/>
      <dgm:t>
        <a:bodyPr/>
        <a:lstStyle/>
        <a:p>
          <a:endParaRPr lang="en-IN"/>
        </a:p>
      </dgm:t>
    </dgm:pt>
    <dgm:pt modelId="{FC111CAA-2C03-483B-A7AA-638C8FA2AD54}" type="parTrans" cxnId="{3261C2B2-59F4-463B-9C72-5067122231F7}">
      <dgm:prSet>
        <dgm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IN"/>
        </a:p>
      </dgm:t>
    </dgm:pt>
    <dgm:pt modelId="{09B87E58-479C-4004-8075-D63DB4E86E44}">
      <dgm:prSet phldrT="[Text]" custT="1"/>
      <dgm:spPr>
        <a:solidFill>
          <a:srgbClr val="9DC3E6"/>
        </a:solidFill>
      </dgm:spPr>
      <dgm:t>
        <a:bodyPr/>
        <a:lstStyle/>
        <a:p>
          <a:pPr>
            <a:buNone/>
          </a:pPr>
          <a:r>
            <a:rPr lang="en-IN" sz="2000" b="1" i="1" u="sng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rPr>
            <a:t>Intricate Carvings</a:t>
          </a:r>
        </a:p>
        <a:p>
          <a:pPr>
            <a:buNone/>
          </a:pPr>
          <a:endParaRPr lang="en-IN" sz="2000" b="1" i="1" dirty="0">
            <a:solidFill>
              <a:schemeClr val="tx1">
                <a:lumMod val="95000"/>
                <a:lumOff val="5000"/>
              </a:schemeClr>
            </a:solidFill>
            <a:latin typeface="Imprint MT Shadow" panose="04020605060303030202" pitchFamily="82" charset="0"/>
          </a:endParaRPr>
        </a:p>
        <a:p>
          <a:pPr>
            <a:buNone/>
          </a:pPr>
          <a:r>
            <a:rPr lang="en-US" sz="2000" i="1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rPr>
            <a:t>Features </a:t>
          </a:r>
          <a:r>
            <a:rPr lang="en-US" sz="2000" b="0" i="1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rPr>
            <a:t>more than 1,500sculptures </a:t>
          </a:r>
          <a:r>
            <a:rPr lang="en-US" sz="2000" i="1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rPr>
            <a:t>carved in sandstone . Depicts               </a:t>
          </a:r>
          <a:r>
            <a:rPr lang="en-US" sz="2000" b="0" i="1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rPr>
            <a:t>Hindu deities  </a:t>
          </a:r>
          <a:r>
            <a:rPr lang="en-US" sz="2000" i="1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rPr>
            <a:t>,mythological scenes, apsaras (celestial maidens), and daily life.</a:t>
          </a:r>
          <a:r>
            <a:rPr lang="en-IN" sz="2000" i="1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rPr>
            <a:t>Notable carvings include </a:t>
          </a:r>
          <a:r>
            <a:rPr lang="en-IN" sz="2000" b="0" i="1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rPr>
            <a:t>Dasha </a:t>
          </a:r>
          <a:r>
            <a:rPr lang="en-IN" sz="2000" b="0" i="1" dirty="0" err="1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rPr>
            <a:t>Avtara</a:t>
          </a:r>
          <a:r>
            <a:rPr lang="en-IN" sz="2000" b="0" i="1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rPr>
            <a:t>  of Vishnu </a:t>
          </a:r>
          <a:r>
            <a:rPr lang="en-IN" sz="2000" i="1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rPr>
            <a:t>and </a:t>
          </a:r>
          <a:r>
            <a:rPr lang="en-IN" sz="2000" b="0" i="1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rPr>
            <a:t>Shesh </a:t>
          </a:r>
          <a:r>
            <a:rPr lang="en-IN" sz="2000" b="0" i="1" dirty="0" err="1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rPr>
            <a:t>ashayi</a:t>
          </a:r>
          <a:r>
            <a:rPr lang="en-IN" sz="2000" b="0" i="1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rPr>
            <a:t> .”</a:t>
          </a:r>
        </a:p>
      </dgm:t>
    </dgm:pt>
    <dgm:pt modelId="{873EE8D2-F17D-4BA4-BE9F-69C3AB85DA5C}" type="parTrans" cxnId="{ED6F9361-E337-4DD9-A49E-75AA16AF0F34}">
      <dgm:prSet>
        <dgm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IN"/>
        </a:p>
      </dgm:t>
    </dgm:pt>
    <dgm:pt modelId="{B30D77DF-2A6E-4CEB-A030-DB3D89551246}" type="sibTrans" cxnId="{ED6F9361-E337-4DD9-A49E-75AA16AF0F34}">
      <dgm:prSet/>
      <dgm:spPr/>
      <dgm:t>
        <a:bodyPr/>
        <a:lstStyle/>
        <a:p>
          <a:endParaRPr lang="en-IN"/>
        </a:p>
      </dgm:t>
    </dgm:pt>
    <dgm:pt modelId="{F9792848-31D2-419B-8A32-A187F715ADE1}">
      <dgm:prSet phldrT="[Text]" custT="1"/>
      <dgm:spPr>
        <a:solidFill>
          <a:srgbClr val="9DC3E6"/>
        </a:solidFill>
      </dgm:spPr>
      <dgm:t>
        <a:bodyPr/>
        <a:lstStyle/>
        <a:p>
          <a:pPr>
            <a:buNone/>
          </a:pPr>
          <a:r>
            <a:rPr lang="en-IN" sz="2000" b="1" i="1" u="sng" dirty="0">
              <a:solidFill>
                <a:schemeClr val="bg2">
                  <a:lumMod val="10000"/>
                </a:schemeClr>
              </a:solidFill>
              <a:latin typeface="Imprint MT Shadow" panose="04020605060303030202" pitchFamily="82" charset="0"/>
            </a:rPr>
            <a:t>Water Conservation</a:t>
          </a:r>
        </a:p>
        <a:p>
          <a:pPr>
            <a:buNone/>
          </a:pPr>
          <a:endParaRPr lang="en-IN" sz="2000" b="1" i="1" dirty="0">
            <a:solidFill>
              <a:schemeClr val="bg2">
                <a:lumMod val="10000"/>
              </a:schemeClr>
            </a:solidFill>
            <a:latin typeface="Imprint MT Shadow" panose="04020605060303030202" pitchFamily="82" charset="0"/>
          </a:endParaRPr>
        </a:p>
        <a:p>
          <a:pPr>
            <a:buNone/>
          </a:pPr>
          <a:r>
            <a:rPr lang="en-IN" sz="2000" b="0" i="1" dirty="0">
              <a:solidFill>
                <a:schemeClr val="bg2">
                  <a:lumMod val="10000"/>
                </a:schemeClr>
              </a:solidFill>
              <a:latin typeface="Imprint MT Shadow" panose="04020605060303030202" pitchFamily="82" charset="0"/>
            </a:rPr>
            <a:t>System</a:t>
          </a:r>
          <a:r>
            <a:rPr lang="en-US" sz="2000" i="1" dirty="0">
              <a:solidFill>
                <a:schemeClr val="bg2">
                  <a:lumMod val="10000"/>
                </a:schemeClr>
              </a:solidFill>
              <a:latin typeface="Imprint MT Shadow" panose="04020605060303030202" pitchFamily="82" charset="0"/>
            </a:rPr>
            <a:t>Stepwells were </a:t>
          </a:r>
          <a:r>
            <a:rPr lang="en-US" sz="2000" b="0" i="1" dirty="0">
              <a:solidFill>
                <a:schemeClr val="bg2">
                  <a:lumMod val="10000"/>
                </a:schemeClr>
              </a:solidFill>
              <a:latin typeface="Imprint MT Shadow" panose="04020605060303030202" pitchFamily="82" charset="0"/>
            </a:rPr>
            <a:t>ingenious water storage systems</a:t>
          </a:r>
          <a:r>
            <a:rPr lang="en-US" sz="2000" i="1" dirty="0">
              <a:solidFill>
                <a:schemeClr val="bg2">
                  <a:lumMod val="10000"/>
                </a:schemeClr>
              </a:solidFill>
              <a:latin typeface="Imprint MT Shadow" panose="04020605060303030202" pitchFamily="82" charset="0"/>
            </a:rPr>
            <a:t>, especially in arid regions of Gujarat. Rani ki Vav not only served as a </a:t>
          </a:r>
          <a:r>
            <a:rPr lang="en-US" sz="2000" b="0" i="1" dirty="0">
              <a:solidFill>
                <a:schemeClr val="bg2">
                  <a:lumMod val="10000"/>
                </a:schemeClr>
              </a:solidFill>
              <a:latin typeface="Imprint MT Shadow" panose="04020605060303030202" pitchFamily="82" charset="0"/>
            </a:rPr>
            <a:t>source of water </a:t>
          </a:r>
          <a:r>
            <a:rPr lang="en-US" sz="2000" i="1" dirty="0">
              <a:solidFill>
                <a:schemeClr val="bg2">
                  <a:lumMod val="10000"/>
                </a:schemeClr>
              </a:solidFill>
              <a:latin typeface="Imprint MT Shadow" panose="04020605060303030202" pitchFamily="82" charset="0"/>
            </a:rPr>
            <a:t>but also a </a:t>
          </a:r>
          <a:r>
            <a:rPr lang="en-US" sz="2000" b="0" i="1" dirty="0">
              <a:solidFill>
                <a:schemeClr val="bg2">
                  <a:lumMod val="10000"/>
                </a:schemeClr>
              </a:solidFill>
              <a:latin typeface="Imprint MT Shadow" panose="04020605060303030202" pitchFamily="82" charset="0"/>
            </a:rPr>
            <a:t>cool resting place</a:t>
          </a:r>
          <a:r>
            <a:rPr lang="en-US" sz="2000" i="1" dirty="0">
              <a:solidFill>
                <a:schemeClr val="bg2">
                  <a:lumMod val="10000"/>
                </a:schemeClr>
              </a:solidFill>
              <a:latin typeface="Imprint MT Shadow" panose="04020605060303030202" pitchFamily="82" charset="0"/>
            </a:rPr>
            <a:t> in summer.</a:t>
          </a:r>
          <a:endParaRPr lang="en-IN" sz="2000" b="0" i="1" dirty="0">
            <a:solidFill>
              <a:schemeClr val="bg2">
                <a:lumMod val="10000"/>
              </a:schemeClr>
            </a:solidFill>
            <a:latin typeface="Imprint MT Shadow" panose="04020605060303030202" pitchFamily="82" charset="0"/>
          </a:endParaRPr>
        </a:p>
      </dgm:t>
    </dgm:pt>
    <dgm:pt modelId="{B7DF9A48-290E-49B2-8EAE-E8A10E57D52D}" type="parTrans" cxnId="{A98F698E-93D0-4EEE-AFD1-B1A6C4E66A0A}">
      <dgm:prSet/>
      <dgm:spPr/>
      <dgm:t>
        <a:bodyPr/>
        <a:lstStyle/>
        <a:p>
          <a:endParaRPr lang="en-IN"/>
        </a:p>
      </dgm:t>
    </dgm:pt>
    <dgm:pt modelId="{87B5435C-51BC-481F-B59B-CAA30EFAF4AD}" type="sibTrans" cxnId="{A98F698E-93D0-4EEE-AFD1-B1A6C4E66A0A}">
      <dgm:prSet/>
      <dgm:spPr/>
      <dgm:t>
        <a:bodyPr/>
        <a:lstStyle/>
        <a:p>
          <a:endParaRPr lang="en-IN"/>
        </a:p>
      </dgm:t>
    </dgm:pt>
    <dgm:pt modelId="{16A1B107-0058-4A7A-92B9-D4114FFE84A8}" type="pres">
      <dgm:prSet presAssocID="{5E5D275F-B411-4A82-BF00-E1FAA2826F8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DCBFA9F-9315-4E1A-B52E-6D21980BAC38}" type="pres">
      <dgm:prSet presAssocID="{6897C881-F133-48F8-9D16-2370FA065242}" presName="hierRoot1" presStyleCnt="0">
        <dgm:presLayoutVars>
          <dgm:hierBranch val="init"/>
        </dgm:presLayoutVars>
      </dgm:prSet>
      <dgm:spPr/>
    </dgm:pt>
    <dgm:pt modelId="{BC3926CD-1596-42DB-BEFE-454115D9E5E9}" type="pres">
      <dgm:prSet presAssocID="{6897C881-F133-48F8-9D16-2370FA065242}" presName="rootComposite1" presStyleCnt="0"/>
      <dgm:spPr/>
    </dgm:pt>
    <dgm:pt modelId="{30EDF77A-74D0-4977-B982-137BCA982428}" type="pres">
      <dgm:prSet presAssocID="{6897C881-F133-48F8-9D16-2370FA065242}" presName="rootText1" presStyleLbl="node0" presStyleIdx="0" presStyleCnt="1" custScaleX="160444" custScaleY="142685" custLinFactNeighborX="1297" custLinFactNeighborY="1730">
        <dgm:presLayoutVars>
          <dgm:chPref val="3"/>
        </dgm:presLayoutVars>
      </dgm:prSet>
      <dgm:spPr/>
    </dgm:pt>
    <dgm:pt modelId="{153AAFE7-90DB-482A-8BF7-60499F1C3D18}" type="pres">
      <dgm:prSet presAssocID="{6897C881-F133-48F8-9D16-2370FA065242}" presName="rootConnector1" presStyleLbl="node1" presStyleIdx="0" presStyleCnt="0"/>
      <dgm:spPr/>
    </dgm:pt>
    <dgm:pt modelId="{5CB9ADD2-B8B3-42DC-8104-DDA0AEFE44F6}" type="pres">
      <dgm:prSet presAssocID="{6897C881-F133-48F8-9D16-2370FA065242}" presName="hierChild2" presStyleCnt="0"/>
      <dgm:spPr/>
    </dgm:pt>
    <dgm:pt modelId="{8BC3A3C1-66D7-4146-B029-636090C2D76D}" type="pres">
      <dgm:prSet presAssocID="{FC111CAA-2C03-483B-A7AA-638C8FA2AD54}" presName="Name37" presStyleLbl="parChTrans1D2" presStyleIdx="0" presStyleCnt="3"/>
      <dgm:spPr/>
    </dgm:pt>
    <dgm:pt modelId="{45C3A645-7964-4F57-9E80-E9863CF4F72A}" type="pres">
      <dgm:prSet presAssocID="{9CD65D8F-7B28-4B84-AB26-D3524EB2FCF6}" presName="hierRoot2" presStyleCnt="0">
        <dgm:presLayoutVars>
          <dgm:hierBranch val="init"/>
        </dgm:presLayoutVars>
      </dgm:prSet>
      <dgm:spPr/>
    </dgm:pt>
    <dgm:pt modelId="{8132C9DD-0362-49C9-9115-9930480FDF5C}" type="pres">
      <dgm:prSet presAssocID="{9CD65D8F-7B28-4B84-AB26-D3524EB2FCF6}" presName="rootComposite" presStyleCnt="0"/>
      <dgm:spPr/>
    </dgm:pt>
    <dgm:pt modelId="{EABF980F-413D-4FAB-B51D-30AC1546C97A}" type="pres">
      <dgm:prSet presAssocID="{9CD65D8F-7B28-4B84-AB26-D3524EB2FCF6}" presName="rootText" presStyleLbl="node2" presStyleIdx="0" presStyleCnt="3" custScaleX="142946" custScaleY="333658">
        <dgm:presLayoutVars>
          <dgm:chPref val="3"/>
        </dgm:presLayoutVars>
      </dgm:prSet>
      <dgm:spPr/>
    </dgm:pt>
    <dgm:pt modelId="{E494898F-15EB-4346-B996-F337A312B1FE}" type="pres">
      <dgm:prSet presAssocID="{9CD65D8F-7B28-4B84-AB26-D3524EB2FCF6}" presName="rootConnector" presStyleLbl="node2" presStyleIdx="0" presStyleCnt="3"/>
      <dgm:spPr/>
    </dgm:pt>
    <dgm:pt modelId="{062D811B-88D4-49D6-9D44-7AF821B5DFEA}" type="pres">
      <dgm:prSet presAssocID="{9CD65D8F-7B28-4B84-AB26-D3524EB2FCF6}" presName="hierChild4" presStyleCnt="0"/>
      <dgm:spPr/>
    </dgm:pt>
    <dgm:pt modelId="{60FFF5EC-09CF-4942-9210-AE5BE7EF8B8B}" type="pres">
      <dgm:prSet presAssocID="{9CD65D8F-7B28-4B84-AB26-D3524EB2FCF6}" presName="hierChild5" presStyleCnt="0"/>
      <dgm:spPr/>
    </dgm:pt>
    <dgm:pt modelId="{A0DA981B-C4F6-4CC2-8D75-08EF602D3B21}" type="pres">
      <dgm:prSet presAssocID="{873EE8D2-F17D-4BA4-BE9F-69C3AB85DA5C}" presName="Name37" presStyleLbl="parChTrans1D2" presStyleIdx="1" presStyleCnt="3"/>
      <dgm:spPr/>
    </dgm:pt>
    <dgm:pt modelId="{F39B097C-ADF4-4224-8792-78F431F8D91C}" type="pres">
      <dgm:prSet presAssocID="{09B87E58-479C-4004-8075-D63DB4E86E44}" presName="hierRoot2" presStyleCnt="0">
        <dgm:presLayoutVars>
          <dgm:hierBranch val="init"/>
        </dgm:presLayoutVars>
      </dgm:prSet>
      <dgm:spPr/>
    </dgm:pt>
    <dgm:pt modelId="{77E5D3BD-4A13-46A6-AF2F-1411B530CA77}" type="pres">
      <dgm:prSet presAssocID="{09B87E58-479C-4004-8075-D63DB4E86E44}" presName="rootComposite" presStyleCnt="0"/>
      <dgm:spPr/>
    </dgm:pt>
    <dgm:pt modelId="{3B7AE3C5-34D7-4C36-B00E-2ABBD8748D5C}" type="pres">
      <dgm:prSet presAssocID="{09B87E58-479C-4004-8075-D63DB4E86E44}" presName="rootText" presStyleLbl="node2" presStyleIdx="1" presStyleCnt="3" custScaleX="147991" custScaleY="337995" custLinFactNeighborX="3553" custLinFactNeighborY="8581">
        <dgm:presLayoutVars>
          <dgm:chPref val="3"/>
        </dgm:presLayoutVars>
      </dgm:prSet>
      <dgm:spPr/>
    </dgm:pt>
    <dgm:pt modelId="{7F2A06DB-F6D4-44C5-824B-F10F745BB945}" type="pres">
      <dgm:prSet presAssocID="{09B87E58-479C-4004-8075-D63DB4E86E44}" presName="rootConnector" presStyleLbl="node2" presStyleIdx="1" presStyleCnt="3"/>
      <dgm:spPr/>
    </dgm:pt>
    <dgm:pt modelId="{2026CDEC-2957-4160-80AC-480CE01D494B}" type="pres">
      <dgm:prSet presAssocID="{09B87E58-479C-4004-8075-D63DB4E86E44}" presName="hierChild4" presStyleCnt="0"/>
      <dgm:spPr/>
    </dgm:pt>
    <dgm:pt modelId="{55C95293-D11B-4E43-AAD8-414FF80D3F2F}" type="pres">
      <dgm:prSet presAssocID="{09B87E58-479C-4004-8075-D63DB4E86E44}" presName="hierChild5" presStyleCnt="0"/>
      <dgm:spPr/>
    </dgm:pt>
    <dgm:pt modelId="{463F4DA5-4881-4BC7-A213-DAE70FFD1730}" type="pres">
      <dgm:prSet presAssocID="{B7DF9A48-290E-49B2-8EAE-E8A10E57D52D}" presName="Name37" presStyleLbl="parChTrans1D2" presStyleIdx="2" presStyleCnt="3"/>
      <dgm:spPr/>
    </dgm:pt>
    <dgm:pt modelId="{86789206-6AA7-4668-8087-E6CFB258967D}" type="pres">
      <dgm:prSet presAssocID="{F9792848-31D2-419B-8A32-A187F715ADE1}" presName="hierRoot2" presStyleCnt="0">
        <dgm:presLayoutVars>
          <dgm:hierBranch val="init"/>
        </dgm:presLayoutVars>
      </dgm:prSet>
      <dgm:spPr/>
    </dgm:pt>
    <dgm:pt modelId="{3AEAB8DB-F005-4FDA-B7A8-A8F9B32FD5E9}" type="pres">
      <dgm:prSet presAssocID="{F9792848-31D2-419B-8A32-A187F715ADE1}" presName="rootComposite" presStyleCnt="0"/>
      <dgm:spPr/>
    </dgm:pt>
    <dgm:pt modelId="{F7BEB49C-B4D3-483E-8953-9075F168154C}" type="pres">
      <dgm:prSet presAssocID="{F9792848-31D2-419B-8A32-A187F715ADE1}" presName="rootText" presStyleLbl="node2" presStyleIdx="2" presStyleCnt="3" custScaleX="135074" custScaleY="347968" custLinFactNeighborY="2998">
        <dgm:presLayoutVars>
          <dgm:chPref val="3"/>
        </dgm:presLayoutVars>
      </dgm:prSet>
      <dgm:spPr/>
    </dgm:pt>
    <dgm:pt modelId="{7D26CA84-5215-433C-B2BF-1E597C4D1384}" type="pres">
      <dgm:prSet presAssocID="{F9792848-31D2-419B-8A32-A187F715ADE1}" presName="rootConnector" presStyleLbl="node2" presStyleIdx="2" presStyleCnt="3"/>
      <dgm:spPr/>
    </dgm:pt>
    <dgm:pt modelId="{C9E8F0D8-3CC2-482C-9D38-3449DC174E12}" type="pres">
      <dgm:prSet presAssocID="{F9792848-31D2-419B-8A32-A187F715ADE1}" presName="hierChild4" presStyleCnt="0"/>
      <dgm:spPr/>
    </dgm:pt>
    <dgm:pt modelId="{A1A768E3-ADD3-41AA-AE7C-12A1CE9DB220}" type="pres">
      <dgm:prSet presAssocID="{F9792848-31D2-419B-8A32-A187F715ADE1}" presName="hierChild5" presStyleCnt="0"/>
      <dgm:spPr/>
    </dgm:pt>
    <dgm:pt modelId="{44320157-048F-4430-9A0E-0DB45262591F}" type="pres">
      <dgm:prSet presAssocID="{6897C881-F133-48F8-9D16-2370FA065242}" presName="hierChild3" presStyleCnt="0"/>
      <dgm:spPr/>
    </dgm:pt>
  </dgm:ptLst>
  <dgm:cxnLst>
    <dgm:cxn modelId="{ACCBBB07-5EAA-44B1-861C-515ACEADD478}" type="presOf" srcId="{6897C881-F133-48F8-9D16-2370FA065242}" destId="{30EDF77A-74D0-4977-B982-137BCA982428}" srcOrd="0" destOrd="0" presId="urn:microsoft.com/office/officeart/2005/8/layout/orgChart1"/>
    <dgm:cxn modelId="{05A1F31E-1572-4243-8894-1BA055A0F75E}" type="presOf" srcId="{873EE8D2-F17D-4BA4-BE9F-69C3AB85DA5C}" destId="{A0DA981B-C4F6-4CC2-8D75-08EF602D3B21}" srcOrd="0" destOrd="0" presId="urn:microsoft.com/office/officeart/2005/8/layout/orgChart1"/>
    <dgm:cxn modelId="{F4173D5E-DBCD-4E2F-BB65-E345DEC5663B}" type="presOf" srcId="{5E5D275F-B411-4A82-BF00-E1FAA2826F89}" destId="{16A1B107-0058-4A7A-92B9-D4114FFE84A8}" srcOrd="0" destOrd="0" presId="urn:microsoft.com/office/officeart/2005/8/layout/orgChart1"/>
    <dgm:cxn modelId="{C4237C5F-7260-4974-BA1F-BEEF28C3AAD9}" type="presOf" srcId="{6897C881-F133-48F8-9D16-2370FA065242}" destId="{153AAFE7-90DB-482A-8BF7-60499F1C3D18}" srcOrd="1" destOrd="0" presId="urn:microsoft.com/office/officeart/2005/8/layout/orgChart1"/>
    <dgm:cxn modelId="{ED6F9361-E337-4DD9-A49E-75AA16AF0F34}" srcId="{6897C881-F133-48F8-9D16-2370FA065242}" destId="{09B87E58-479C-4004-8075-D63DB4E86E44}" srcOrd="1" destOrd="0" parTransId="{873EE8D2-F17D-4BA4-BE9F-69C3AB85DA5C}" sibTransId="{B30D77DF-2A6E-4CEB-A030-DB3D89551246}"/>
    <dgm:cxn modelId="{BD7D1143-151A-48FC-9F91-C4BBBEFC2AA8}" type="presOf" srcId="{9CD65D8F-7B28-4B84-AB26-D3524EB2FCF6}" destId="{EABF980F-413D-4FAB-B51D-30AC1546C97A}" srcOrd="0" destOrd="0" presId="urn:microsoft.com/office/officeart/2005/8/layout/orgChart1"/>
    <dgm:cxn modelId="{CD5DC048-E1F7-41DC-A698-4B1528792136}" type="presOf" srcId="{09B87E58-479C-4004-8075-D63DB4E86E44}" destId="{3B7AE3C5-34D7-4C36-B00E-2ABBD8748D5C}" srcOrd="0" destOrd="0" presId="urn:microsoft.com/office/officeart/2005/8/layout/orgChart1"/>
    <dgm:cxn modelId="{BEE7F549-C18F-48FD-BBE2-7CDA80C0A3D2}" type="presOf" srcId="{FC111CAA-2C03-483B-A7AA-638C8FA2AD54}" destId="{8BC3A3C1-66D7-4146-B029-636090C2D76D}" srcOrd="0" destOrd="0" presId="urn:microsoft.com/office/officeart/2005/8/layout/orgChart1"/>
    <dgm:cxn modelId="{A98F698E-93D0-4EEE-AFD1-B1A6C4E66A0A}" srcId="{6897C881-F133-48F8-9D16-2370FA065242}" destId="{F9792848-31D2-419B-8A32-A187F715ADE1}" srcOrd="2" destOrd="0" parTransId="{B7DF9A48-290E-49B2-8EAE-E8A10E57D52D}" sibTransId="{87B5435C-51BC-481F-B59B-CAA30EFAF4AD}"/>
    <dgm:cxn modelId="{28ED158F-0747-47BF-8C84-4D59F366028D}" type="presOf" srcId="{09B87E58-479C-4004-8075-D63DB4E86E44}" destId="{7F2A06DB-F6D4-44C5-824B-F10F745BB945}" srcOrd="1" destOrd="0" presId="urn:microsoft.com/office/officeart/2005/8/layout/orgChart1"/>
    <dgm:cxn modelId="{BD82E9A5-B9C4-42B4-A212-EE836FE05427}" type="presOf" srcId="{9CD65D8F-7B28-4B84-AB26-D3524EB2FCF6}" destId="{E494898F-15EB-4346-B996-F337A312B1FE}" srcOrd="1" destOrd="0" presId="urn:microsoft.com/office/officeart/2005/8/layout/orgChart1"/>
    <dgm:cxn modelId="{3261C2B2-59F4-463B-9C72-5067122231F7}" srcId="{6897C881-F133-48F8-9D16-2370FA065242}" destId="{9CD65D8F-7B28-4B84-AB26-D3524EB2FCF6}" srcOrd="0" destOrd="0" parTransId="{FC111CAA-2C03-483B-A7AA-638C8FA2AD54}" sibTransId="{C1A8911B-30E9-4657-9DD4-2FF3D64700B9}"/>
    <dgm:cxn modelId="{631B28C0-471E-4FCF-9A1F-E316E568860B}" type="presOf" srcId="{F9792848-31D2-419B-8A32-A187F715ADE1}" destId="{F7BEB49C-B4D3-483E-8953-9075F168154C}" srcOrd="0" destOrd="0" presId="urn:microsoft.com/office/officeart/2005/8/layout/orgChart1"/>
    <dgm:cxn modelId="{046758D8-BD4F-4FD9-BDF5-B083976DF67A}" type="presOf" srcId="{B7DF9A48-290E-49B2-8EAE-E8A10E57D52D}" destId="{463F4DA5-4881-4BC7-A213-DAE70FFD1730}" srcOrd="0" destOrd="0" presId="urn:microsoft.com/office/officeart/2005/8/layout/orgChart1"/>
    <dgm:cxn modelId="{7781EBE1-72BC-4091-8E1D-869B189BD414}" srcId="{5E5D275F-B411-4A82-BF00-E1FAA2826F89}" destId="{6897C881-F133-48F8-9D16-2370FA065242}" srcOrd="0" destOrd="0" parTransId="{E686881A-D49E-47A0-9252-7D8A14127722}" sibTransId="{114E54F5-86A3-4CED-A3BC-3514E8572D43}"/>
    <dgm:cxn modelId="{D665ECFE-20B2-4197-BA85-E05084833A7F}" type="presOf" srcId="{F9792848-31D2-419B-8A32-A187F715ADE1}" destId="{7D26CA84-5215-433C-B2BF-1E597C4D1384}" srcOrd="1" destOrd="0" presId="urn:microsoft.com/office/officeart/2005/8/layout/orgChart1"/>
    <dgm:cxn modelId="{C1FF5B86-B719-4932-AA5F-744C3A6CF43B}" type="presParOf" srcId="{16A1B107-0058-4A7A-92B9-D4114FFE84A8}" destId="{ADCBFA9F-9315-4E1A-B52E-6D21980BAC38}" srcOrd="0" destOrd="0" presId="urn:microsoft.com/office/officeart/2005/8/layout/orgChart1"/>
    <dgm:cxn modelId="{4D55F734-ADBB-4F98-9F20-95BD36116F1E}" type="presParOf" srcId="{ADCBFA9F-9315-4E1A-B52E-6D21980BAC38}" destId="{BC3926CD-1596-42DB-BEFE-454115D9E5E9}" srcOrd="0" destOrd="0" presId="urn:microsoft.com/office/officeart/2005/8/layout/orgChart1"/>
    <dgm:cxn modelId="{74026595-E842-4675-B3FD-533C90A1C5A9}" type="presParOf" srcId="{BC3926CD-1596-42DB-BEFE-454115D9E5E9}" destId="{30EDF77A-74D0-4977-B982-137BCA982428}" srcOrd="0" destOrd="0" presId="urn:microsoft.com/office/officeart/2005/8/layout/orgChart1"/>
    <dgm:cxn modelId="{52F782D3-5EC8-4E0F-8E38-E2B301BFEACB}" type="presParOf" srcId="{BC3926CD-1596-42DB-BEFE-454115D9E5E9}" destId="{153AAFE7-90DB-482A-8BF7-60499F1C3D18}" srcOrd="1" destOrd="0" presId="urn:microsoft.com/office/officeart/2005/8/layout/orgChart1"/>
    <dgm:cxn modelId="{77129457-869C-47D4-B92C-245D96C1461D}" type="presParOf" srcId="{ADCBFA9F-9315-4E1A-B52E-6D21980BAC38}" destId="{5CB9ADD2-B8B3-42DC-8104-DDA0AEFE44F6}" srcOrd="1" destOrd="0" presId="urn:microsoft.com/office/officeart/2005/8/layout/orgChart1"/>
    <dgm:cxn modelId="{FF708B63-8D4A-46B1-B5FE-57A71A7C4914}" type="presParOf" srcId="{5CB9ADD2-B8B3-42DC-8104-DDA0AEFE44F6}" destId="{8BC3A3C1-66D7-4146-B029-636090C2D76D}" srcOrd="0" destOrd="0" presId="urn:microsoft.com/office/officeart/2005/8/layout/orgChart1"/>
    <dgm:cxn modelId="{064F6919-D0FE-4908-ACC3-7A5BB8EAD152}" type="presParOf" srcId="{5CB9ADD2-B8B3-42DC-8104-DDA0AEFE44F6}" destId="{45C3A645-7964-4F57-9E80-E9863CF4F72A}" srcOrd="1" destOrd="0" presId="urn:microsoft.com/office/officeart/2005/8/layout/orgChart1"/>
    <dgm:cxn modelId="{4AC94E67-4D32-4659-90F0-49C1ABE1B1CC}" type="presParOf" srcId="{45C3A645-7964-4F57-9E80-E9863CF4F72A}" destId="{8132C9DD-0362-49C9-9115-9930480FDF5C}" srcOrd="0" destOrd="0" presId="urn:microsoft.com/office/officeart/2005/8/layout/orgChart1"/>
    <dgm:cxn modelId="{EEC93D80-C0FD-41ED-9C82-BE88B2FD5B64}" type="presParOf" srcId="{8132C9DD-0362-49C9-9115-9930480FDF5C}" destId="{EABF980F-413D-4FAB-B51D-30AC1546C97A}" srcOrd="0" destOrd="0" presId="urn:microsoft.com/office/officeart/2005/8/layout/orgChart1"/>
    <dgm:cxn modelId="{5FB9F514-A4DD-4941-B72C-8FD31899CDDA}" type="presParOf" srcId="{8132C9DD-0362-49C9-9115-9930480FDF5C}" destId="{E494898F-15EB-4346-B996-F337A312B1FE}" srcOrd="1" destOrd="0" presId="urn:microsoft.com/office/officeart/2005/8/layout/orgChart1"/>
    <dgm:cxn modelId="{69DEC494-D759-475E-BBC0-21637EBC5C92}" type="presParOf" srcId="{45C3A645-7964-4F57-9E80-E9863CF4F72A}" destId="{062D811B-88D4-49D6-9D44-7AF821B5DFEA}" srcOrd="1" destOrd="0" presId="urn:microsoft.com/office/officeart/2005/8/layout/orgChart1"/>
    <dgm:cxn modelId="{8C8713AB-3C8E-4B68-BAF9-69700C0A8C44}" type="presParOf" srcId="{45C3A645-7964-4F57-9E80-E9863CF4F72A}" destId="{60FFF5EC-09CF-4942-9210-AE5BE7EF8B8B}" srcOrd="2" destOrd="0" presId="urn:microsoft.com/office/officeart/2005/8/layout/orgChart1"/>
    <dgm:cxn modelId="{16761D05-C808-4B7D-AD37-59C13DADFAD8}" type="presParOf" srcId="{5CB9ADD2-B8B3-42DC-8104-DDA0AEFE44F6}" destId="{A0DA981B-C4F6-4CC2-8D75-08EF602D3B21}" srcOrd="2" destOrd="0" presId="urn:microsoft.com/office/officeart/2005/8/layout/orgChart1"/>
    <dgm:cxn modelId="{B1D75C42-1967-4AD3-BC29-67E108A39882}" type="presParOf" srcId="{5CB9ADD2-B8B3-42DC-8104-DDA0AEFE44F6}" destId="{F39B097C-ADF4-4224-8792-78F431F8D91C}" srcOrd="3" destOrd="0" presId="urn:microsoft.com/office/officeart/2005/8/layout/orgChart1"/>
    <dgm:cxn modelId="{C9F88CF1-6CD3-4760-944B-5DFD54FF72D1}" type="presParOf" srcId="{F39B097C-ADF4-4224-8792-78F431F8D91C}" destId="{77E5D3BD-4A13-46A6-AF2F-1411B530CA77}" srcOrd="0" destOrd="0" presId="urn:microsoft.com/office/officeart/2005/8/layout/orgChart1"/>
    <dgm:cxn modelId="{DBBBC562-36D6-4154-96D1-7B53674FA86B}" type="presParOf" srcId="{77E5D3BD-4A13-46A6-AF2F-1411B530CA77}" destId="{3B7AE3C5-34D7-4C36-B00E-2ABBD8748D5C}" srcOrd="0" destOrd="0" presId="urn:microsoft.com/office/officeart/2005/8/layout/orgChart1"/>
    <dgm:cxn modelId="{02E1211C-9971-4AA0-9021-D2957644F4B4}" type="presParOf" srcId="{77E5D3BD-4A13-46A6-AF2F-1411B530CA77}" destId="{7F2A06DB-F6D4-44C5-824B-F10F745BB945}" srcOrd="1" destOrd="0" presId="urn:microsoft.com/office/officeart/2005/8/layout/orgChart1"/>
    <dgm:cxn modelId="{95998149-E89E-4559-ACD6-806C41F0091B}" type="presParOf" srcId="{F39B097C-ADF4-4224-8792-78F431F8D91C}" destId="{2026CDEC-2957-4160-80AC-480CE01D494B}" srcOrd="1" destOrd="0" presId="urn:microsoft.com/office/officeart/2005/8/layout/orgChart1"/>
    <dgm:cxn modelId="{8E6EC2AC-CE02-42CB-97DB-59677E3DDF41}" type="presParOf" srcId="{F39B097C-ADF4-4224-8792-78F431F8D91C}" destId="{55C95293-D11B-4E43-AAD8-414FF80D3F2F}" srcOrd="2" destOrd="0" presId="urn:microsoft.com/office/officeart/2005/8/layout/orgChart1"/>
    <dgm:cxn modelId="{34EBD8D0-6FF6-4B67-83A0-095508A75B6C}" type="presParOf" srcId="{5CB9ADD2-B8B3-42DC-8104-DDA0AEFE44F6}" destId="{463F4DA5-4881-4BC7-A213-DAE70FFD1730}" srcOrd="4" destOrd="0" presId="urn:microsoft.com/office/officeart/2005/8/layout/orgChart1"/>
    <dgm:cxn modelId="{1029EDC2-90E8-4D51-AD45-20D76B3D181A}" type="presParOf" srcId="{5CB9ADD2-B8B3-42DC-8104-DDA0AEFE44F6}" destId="{86789206-6AA7-4668-8087-E6CFB258967D}" srcOrd="5" destOrd="0" presId="urn:microsoft.com/office/officeart/2005/8/layout/orgChart1"/>
    <dgm:cxn modelId="{01C28D82-9CB0-4339-932F-7116D2E4D1C6}" type="presParOf" srcId="{86789206-6AA7-4668-8087-E6CFB258967D}" destId="{3AEAB8DB-F005-4FDA-B7A8-A8F9B32FD5E9}" srcOrd="0" destOrd="0" presId="urn:microsoft.com/office/officeart/2005/8/layout/orgChart1"/>
    <dgm:cxn modelId="{D7037893-45F8-4102-A9D3-F6DE91AD8250}" type="presParOf" srcId="{3AEAB8DB-F005-4FDA-B7A8-A8F9B32FD5E9}" destId="{F7BEB49C-B4D3-483E-8953-9075F168154C}" srcOrd="0" destOrd="0" presId="urn:microsoft.com/office/officeart/2005/8/layout/orgChart1"/>
    <dgm:cxn modelId="{9DFF0CB5-98B0-48FA-BE01-9374F44A2496}" type="presParOf" srcId="{3AEAB8DB-F005-4FDA-B7A8-A8F9B32FD5E9}" destId="{7D26CA84-5215-433C-B2BF-1E597C4D1384}" srcOrd="1" destOrd="0" presId="urn:microsoft.com/office/officeart/2005/8/layout/orgChart1"/>
    <dgm:cxn modelId="{0A365AF3-0108-4260-A89F-5F0940FF79BB}" type="presParOf" srcId="{86789206-6AA7-4668-8087-E6CFB258967D}" destId="{C9E8F0D8-3CC2-482C-9D38-3449DC174E12}" srcOrd="1" destOrd="0" presId="urn:microsoft.com/office/officeart/2005/8/layout/orgChart1"/>
    <dgm:cxn modelId="{CE0B9D91-AB1A-40DF-870F-78F5CC51EEC2}" type="presParOf" srcId="{86789206-6AA7-4668-8087-E6CFB258967D}" destId="{A1A768E3-ADD3-41AA-AE7C-12A1CE9DB220}" srcOrd="2" destOrd="0" presId="urn:microsoft.com/office/officeart/2005/8/layout/orgChart1"/>
    <dgm:cxn modelId="{AD6E6D3D-DAF1-4254-BB6A-EE9BEB938A70}" type="presParOf" srcId="{ADCBFA9F-9315-4E1A-B52E-6D21980BAC38}" destId="{44320157-048F-4430-9A0E-0DB45262591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A67D57-3934-4F9E-AE4F-81BEA55B4D5C}">
      <dsp:nvSpPr>
        <dsp:cNvPr id="0" name=""/>
        <dsp:cNvSpPr/>
      </dsp:nvSpPr>
      <dsp:spPr>
        <a:xfrm rot="10800000">
          <a:off x="2102550" y="0"/>
          <a:ext cx="5405120" cy="2038987"/>
        </a:xfrm>
        <a:prstGeom prst="homePlate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9297" tIns="137160" rIns="256032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i="1" kern="1200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rPr>
            <a:t>Distance from Porbandar  is nearly </a:t>
          </a:r>
          <a:r>
            <a:rPr lang="en-IN" sz="3600" b="0" i="1" kern="1200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rPr>
            <a:t>462.5 km</a:t>
          </a:r>
          <a:endParaRPr lang="en-IN" sz="3600" i="1" kern="1200" dirty="0">
            <a:solidFill>
              <a:schemeClr val="tx1">
                <a:lumMod val="95000"/>
                <a:lumOff val="5000"/>
              </a:schemeClr>
            </a:solidFill>
            <a:latin typeface="Imprint MT Shadow" panose="04020605060303030202" pitchFamily="82" charset="0"/>
          </a:endParaRPr>
        </a:p>
      </dsp:txBody>
      <dsp:txXfrm rot="10800000">
        <a:off x="2612297" y="0"/>
        <a:ext cx="4895373" cy="2038987"/>
      </dsp:txXfrm>
    </dsp:sp>
    <dsp:sp modelId="{235B0CC0-2443-4D53-B616-160B449EC8B2}">
      <dsp:nvSpPr>
        <dsp:cNvPr id="0" name=""/>
        <dsp:cNvSpPr/>
      </dsp:nvSpPr>
      <dsp:spPr>
        <a:xfrm>
          <a:off x="840263" y="2336"/>
          <a:ext cx="2084705" cy="208470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5DD7CC-0D1B-4AF8-BB09-3ED677E07EA9}">
      <dsp:nvSpPr>
        <dsp:cNvPr id="0" name=""/>
        <dsp:cNvSpPr/>
      </dsp:nvSpPr>
      <dsp:spPr>
        <a:xfrm rot="10800000">
          <a:off x="1627739" y="2673817"/>
          <a:ext cx="5888121" cy="2706989"/>
        </a:xfrm>
        <a:prstGeom prst="homePlate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9297" tIns="137160" rIns="256032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i="1" kern="1200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rPr>
            <a:t>Time to reach location from Porbandar is </a:t>
          </a:r>
          <a:r>
            <a:rPr lang="en-IN" sz="3600" b="0" i="1" kern="1200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rPr>
            <a:t>8 -9 hours by road</a:t>
          </a:r>
        </a:p>
      </dsp:txBody>
      <dsp:txXfrm rot="10800000">
        <a:off x="2304486" y="2673817"/>
        <a:ext cx="5211374" cy="2706989"/>
      </dsp:txXfrm>
    </dsp:sp>
    <dsp:sp modelId="{18381A7B-30B5-4563-A23C-4962855998E9}">
      <dsp:nvSpPr>
        <dsp:cNvPr id="0" name=""/>
        <dsp:cNvSpPr/>
      </dsp:nvSpPr>
      <dsp:spPr>
        <a:xfrm>
          <a:off x="676568" y="3020483"/>
          <a:ext cx="2256484" cy="208470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F4DA5-4881-4BC7-A213-DAE70FFD1730}">
      <dsp:nvSpPr>
        <dsp:cNvPr id="0" name=""/>
        <dsp:cNvSpPr/>
      </dsp:nvSpPr>
      <dsp:spPr>
        <a:xfrm>
          <a:off x="5289252" y="1469903"/>
          <a:ext cx="3358476" cy="4110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600"/>
              </a:lnTo>
              <a:lnTo>
                <a:pt x="3358476" y="197600"/>
              </a:lnTo>
              <a:lnTo>
                <a:pt x="3358476" y="41109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DA981B-C4F6-4CC2-8D75-08EF602D3B21}">
      <dsp:nvSpPr>
        <dsp:cNvPr id="0" name=""/>
        <dsp:cNvSpPr/>
      </dsp:nvSpPr>
      <dsp:spPr>
        <a:xfrm>
          <a:off x="5289252" y="1469903"/>
          <a:ext cx="125903" cy="4966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3150"/>
              </a:lnTo>
              <a:lnTo>
                <a:pt x="125903" y="283150"/>
              </a:lnTo>
              <a:lnTo>
                <a:pt x="125903" y="496650"/>
              </a:lnTo>
            </a:path>
          </a:pathLst>
        </a:custGeom>
        <a:noFill/>
        <a:ln w="190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3">
          <a:schemeClr val="accent5"/>
        </a:lnRef>
        <a:fillRef idx="0">
          <a:schemeClr val="accent5"/>
        </a:fillRef>
        <a:effectRef idx="2">
          <a:schemeClr val="accent5"/>
        </a:effectRef>
        <a:fontRef idx="minor">
          <a:schemeClr val="tx1"/>
        </a:fontRef>
      </dsp:style>
    </dsp:sp>
    <dsp:sp modelId="{8BC3A3C1-66D7-4146-B029-636090C2D76D}">
      <dsp:nvSpPr>
        <dsp:cNvPr id="0" name=""/>
        <dsp:cNvSpPr/>
      </dsp:nvSpPr>
      <dsp:spPr>
        <a:xfrm>
          <a:off x="1958062" y="1469903"/>
          <a:ext cx="3331189" cy="409410"/>
        </a:xfrm>
        <a:custGeom>
          <a:avLst/>
          <a:gdLst/>
          <a:ahLst/>
          <a:cxnLst/>
          <a:rect l="0" t="0" r="0" b="0"/>
          <a:pathLst>
            <a:path>
              <a:moveTo>
                <a:pt x="3331189" y="0"/>
              </a:moveTo>
              <a:lnTo>
                <a:pt x="3331189" y="195911"/>
              </a:lnTo>
              <a:lnTo>
                <a:pt x="0" y="195911"/>
              </a:lnTo>
              <a:lnTo>
                <a:pt x="0" y="409410"/>
              </a:lnTo>
            </a:path>
          </a:pathLst>
        </a:custGeom>
        <a:noFill/>
        <a:ln w="190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3">
          <a:schemeClr val="accent5"/>
        </a:lnRef>
        <a:fillRef idx="0">
          <a:schemeClr val="accent5"/>
        </a:fillRef>
        <a:effectRef idx="2">
          <a:schemeClr val="accent5"/>
        </a:effectRef>
        <a:fontRef idx="minor">
          <a:schemeClr val="tx1"/>
        </a:fontRef>
      </dsp:style>
    </dsp:sp>
    <dsp:sp modelId="{30EDF77A-74D0-4977-B982-137BCA982428}">
      <dsp:nvSpPr>
        <dsp:cNvPr id="0" name=""/>
        <dsp:cNvSpPr/>
      </dsp:nvSpPr>
      <dsp:spPr>
        <a:xfrm>
          <a:off x="3658076" y="19277"/>
          <a:ext cx="3262351" cy="1450626"/>
        </a:xfrm>
        <a:prstGeom prst="rect">
          <a:avLst/>
        </a:prstGeom>
        <a:solidFill>
          <a:srgbClr val="9DC3E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u="sng" kern="1200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rPr>
            <a:t>Specialties  of  Rani  ki Vav </a:t>
          </a:r>
          <a:endParaRPr lang="en-IN" sz="2400" u="sng" kern="1200" dirty="0">
            <a:solidFill>
              <a:schemeClr val="tx1">
                <a:lumMod val="95000"/>
                <a:lumOff val="5000"/>
              </a:schemeClr>
            </a:solidFill>
            <a:latin typeface="Imprint MT Shadow" panose="04020605060303030202" pitchFamily="82" charset="0"/>
          </a:endParaRPr>
        </a:p>
      </dsp:txBody>
      <dsp:txXfrm>
        <a:off x="3658076" y="19277"/>
        <a:ext cx="3262351" cy="1450626"/>
      </dsp:txXfrm>
    </dsp:sp>
    <dsp:sp modelId="{EABF980F-413D-4FAB-B51D-30AC1546C97A}">
      <dsp:nvSpPr>
        <dsp:cNvPr id="0" name=""/>
        <dsp:cNvSpPr/>
      </dsp:nvSpPr>
      <dsp:spPr>
        <a:xfrm>
          <a:off x="504782" y="1879314"/>
          <a:ext cx="2906559" cy="3392179"/>
        </a:xfrm>
        <a:prstGeom prst="rect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2000" b="1" i="1" u="sng" kern="1200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rPr>
            <a:t>Architectural Marvel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endParaRPr lang="en-IN" sz="2000" b="1" i="1" u="sng" kern="1200" dirty="0">
            <a:solidFill>
              <a:schemeClr val="tx1">
                <a:lumMod val="95000"/>
                <a:lumOff val="5000"/>
              </a:schemeClr>
            </a:solidFill>
            <a:latin typeface="Imprint MT Shadow" panose="04020605060303030202" pitchFamily="82" charset="0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000" i="1" kern="1200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rPr>
            <a:t>It is a </a:t>
          </a:r>
          <a:r>
            <a:rPr lang="en-US" sz="2000" b="0" i="1" kern="1200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rPr>
            <a:t>stepwell</a:t>
          </a:r>
          <a:r>
            <a:rPr lang="en-US" sz="2000" i="1" kern="1200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rPr>
            <a:t> built in the </a:t>
          </a:r>
          <a:r>
            <a:rPr lang="en-US" sz="2000" b="0" i="1" kern="1200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rPr>
            <a:t>Maru-Gurjara architectural style . </a:t>
          </a:r>
          <a:r>
            <a:rPr lang="en-US" sz="2000" i="1" kern="1200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rPr>
            <a:t>Built </a:t>
          </a:r>
          <a:r>
            <a:rPr lang="en-US" sz="2000" b="0" i="1" kern="1200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rPr>
            <a:t>inverted like a temple</a:t>
          </a:r>
          <a:r>
            <a:rPr lang="en-US" sz="2000" i="1" kern="1200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rPr>
            <a:t>, with descending steps leading to the water level . Consists of </a:t>
          </a:r>
          <a:r>
            <a:rPr lang="en-US" sz="2000" b="0" i="1" kern="1200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rPr>
            <a:t>seven levels of stairs </a:t>
          </a:r>
          <a:r>
            <a:rPr lang="en-US" sz="2000" i="1" kern="1200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rPr>
            <a:t>and </a:t>
          </a:r>
          <a:r>
            <a:rPr lang="en-US" sz="2000" b="0" i="1" kern="1200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rPr>
            <a:t>four pavilions </a:t>
          </a:r>
          <a:r>
            <a:rPr lang="en-US" sz="2000" i="1" kern="1200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rPr>
            <a:t>with pillared halls.</a:t>
          </a:r>
          <a:endParaRPr lang="en-IN" sz="2000" i="1" kern="1200" dirty="0">
            <a:solidFill>
              <a:schemeClr val="tx1">
                <a:lumMod val="95000"/>
                <a:lumOff val="5000"/>
              </a:schemeClr>
            </a:solidFill>
            <a:latin typeface="Imprint MT Shadow" panose="04020605060303030202" pitchFamily="82" charset="0"/>
          </a:endParaRPr>
        </a:p>
      </dsp:txBody>
      <dsp:txXfrm>
        <a:off x="504782" y="1879314"/>
        <a:ext cx="2906559" cy="3392179"/>
      </dsp:txXfrm>
    </dsp:sp>
    <dsp:sp modelId="{3B7AE3C5-34D7-4C36-B00E-2ABBD8748D5C}">
      <dsp:nvSpPr>
        <dsp:cNvPr id="0" name=""/>
        <dsp:cNvSpPr/>
      </dsp:nvSpPr>
      <dsp:spPr>
        <a:xfrm>
          <a:off x="3910585" y="1966554"/>
          <a:ext cx="3009141" cy="3436271"/>
        </a:xfrm>
        <a:prstGeom prst="rect">
          <a:avLst/>
        </a:prstGeom>
        <a:solidFill>
          <a:srgbClr val="9DC3E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i="1" u="sng" kern="1200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rPr>
            <a:t>Intricate Carvings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000" b="1" i="1" kern="1200" dirty="0">
            <a:solidFill>
              <a:schemeClr val="tx1">
                <a:lumMod val="95000"/>
                <a:lumOff val="5000"/>
              </a:schemeClr>
            </a:solidFill>
            <a:latin typeface="Imprint MT Shadow" panose="04020605060303030202" pitchFamily="82" charset="0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1" kern="1200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rPr>
            <a:t>Features </a:t>
          </a:r>
          <a:r>
            <a:rPr lang="en-US" sz="2000" b="0" i="1" kern="1200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rPr>
            <a:t>more than 1,500sculptures </a:t>
          </a:r>
          <a:r>
            <a:rPr lang="en-US" sz="2000" i="1" kern="1200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rPr>
            <a:t>carved in sandstone . Depicts               </a:t>
          </a:r>
          <a:r>
            <a:rPr lang="en-US" sz="2000" b="0" i="1" kern="1200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rPr>
            <a:t>Hindu deities  </a:t>
          </a:r>
          <a:r>
            <a:rPr lang="en-US" sz="2000" i="1" kern="1200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rPr>
            <a:t>,mythological scenes, apsaras (celestial maidens), and daily life.</a:t>
          </a:r>
          <a:r>
            <a:rPr lang="en-IN" sz="2000" i="1" kern="1200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rPr>
            <a:t>Notable carvings include </a:t>
          </a:r>
          <a:r>
            <a:rPr lang="en-IN" sz="2000" b="0" i="1" kern="1200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rPr>
            <a:t>Dasha </a:t>
          </a:r>
          <a:r>
            <a:rPr lang="en-IN" sz="2000" b="0" i="1" kern="1200" dirty="0" err="1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rPr>
            <a:t>Avtara</a:t>
          </a:r>
          <a:r>
            <a:rPr lang="en-IN" sz="2000" b="0" i="1" kern="1200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rPr>
            <a:t>  of Vishnu </a:t>
          </a:r>
          <a:r>
            <a:rPr lang="en-IN" sz="2000" i="1" kern="1200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rPr>
            <a:t>and </a:t>
          </a:r>
          <a:r>
            <a:rPr lang="en-IN" sz="2000" b="0" i="1" kern="1200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rPr>
            <a:t>Shesh </a:t>
          </a:r>
          <a:r>
            <a:rPr lang="en-IN" sz="2000" b="0" i="1" kern="1200" dirty="0" err="1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rPr>
            <a:t>ashayi</a:t>
          </a:r>
          <a:r>
            <a:rPr lang="en-IN" sz="2000" b="0" i="1" kern="1200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rPr>
            <a:t> .”</a:t>
          </a:r>
        </a:p>
      </dsp:txBody>
      <dsp:txXfrm>
        <a:off x="3910585" y="1966554"/>
        <a:ext cx="3009141" cy="3436271"/>
      </dsp:txXfrm>
    </dsp:sp>
    <dsp:sp modelId="{F7BEB49C-B4D3-483E-8953-9075F168154C}">
      <dsp:nvSpPr>
        <dsp:cNvPr id="0" name=""/>
        <dsp:cNvSpPr/>
      </dsp:nvSpPr>
      <dsp:spPr>
        <a:xfrm>
          <a:off x="7274480" y="1881003"/>
          <a:ext cx="2746496" cy="3537663"/>
        </a:xfrm>
        <a:prstGeom prst="rect">
          <a:avLst/>
        </a:prstGeom>
        <a:solidFill>
          <a:srgbClr val="9DC3E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i="1" u="sng" kern="1200" dirty="0">
              <a:solidFill>
                <a:schemeClr val="bg2">
                  <a:lumMod val="10000"/>
                </a:schemeClr>
              </a:solidFill>
              <a:latin typeface="Imprint MT Shadow" panose="04020605060303030202" pitchFamily="82" charset="0"/>
            </a:rPr>
            <a:t>Water Conservation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000" b="1" i="1" kern="1200" dirty="0">
            <a:solidFill>
              <a:schemeClr val="bg2">
                <a:lumMod val="10000"/>
              </a:schemeClr>
            </a:solidFill>
            <a:latin typeface="Imprint MT Shadow" panose="04020605060303030202" pitchFamily="82" charset="0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0" i="1" kern="1200" dirty="0">
              <a:solidFill>
                <a:schemeClr val="bg2">
                  <a:lumMod val="10000"/>
                </a:schemeClr>
              </a:solidFill>
              <a:latin typeface="Imprint MT Shadow" panose="04020605060303030202" pitchFamily="82" charset="0"/>
            </a:rPr>
            <a:t>System</a:t>
          </a:r>
          <a:r>
            <a:rPr lang="en-US" sz="2000" i="1" kern="1200" dirty="0">
              <a:solidFill>
                <a:schemeClr val="bg2">
                  <a:lumMod val="10000"/>
                </a:schemeClr>
              </a:solidFill>
              <a:latin typeface="Imprint MT Shadow" panose="04020605060303030202" pitchFamily="82" charset="0"/>
            </a:rPr>
            <a:t>Stepwells were </a:t>
          </a:r>
          <a:r>
            <a:rPr lang="en-US" sz="2000" b="0" i="1" kern="1200" dirty="0">
              <a:solidFill>
                <a:schemeClr val="bg2">
                  <a:lumMod val="10000"/>
                </a:schemeClr>
              </a:solidFill>
              <a:latin typeface="Imprint MT Shadow" panose="04020605060303030202" pitchFamily="82" charset="0"/>
            </a:rPr>
            <a:t>ingenious water storage systems</a:t>
          </a:r>
          <a:r>
            <a:rPr lang="en-US" sz="2000" i="1" kern="1200" dirty="0">
              <a:solidFill>
                <a:schemeClr val="bg2">
                  <a:lumMod val="10000"/>
                </a:schemeClr>
              </a:solidFill>
              <a:latin typeface="Imprint MT Shadow" panose="04020605060303030202" pitchFamily="82" charset="0"/>
            </a:rPr>
            <a:t>, especially in arid regions of Gujarat. Rani ki Vav not only served as a </a:t>
          </a:r>
          <a:r>
            <a:rPr lang="en-US" sz="2000" b="0" i="1" kern="1200" dirty="0">
              <a:solidFill>
                <a:schemeClr val="bg2">
                  <a:lumMod val="10000"/>
                </a:schemeClr>
              </a:solidFill>
              <a:latin typeface="Imprint MT Shadow" panose="04020605060303030202" pitchFamily="82" charset="0"/>
            </a:rPr>
            <a:t>source of water </a:t>
          </a:r>
          <a:r>
            <a:rPr lang="en-US" sz="2000" i="1" kern="1200" dirty="0">
              <a:solidFill>
                <a:schemeClr val="bg2">
                  <a:lumMod val="10000"/>
                </a:schemeClr>
              </a:solidFill>
              <a:latin typeface="Imprint MT Shadow" panose="04020605060303030202" pitchFamily="82" charset="0"/>
            </a:rPr>
            <a:t>but also a </a:t>
          </a:r>
          <a:r>
            <a:rPr lang="en-US" sz="2000" b="0" i="1" kern="1200" dirty="0">
              <a:solidFill>
                <a:schemeClr val="bg2">
                  <a:lumMod val="10000"/>
                </a:schemeClr>
              </a:solidFill>
              <a:latin typeface="Imprint MT Shadow" panose="04020605060303030202" pitchFamily="82" charset="0"/>
            </a:rPr>
            <a:t>cool resting place</a:t>
          </a:r>
          <a:r>
            <a:rPr lang="en-US" sz="2000" i="1" kern="1200" dirty="0">
              <a:solidFill>
                <a:schemeClr val="bg2">
                  <a:lumMod val="10000"/>
                </a:schemeClr>
              </a:solidFill>
              <a:latin typeface="Imprint MT Shadow" panose="04020605060303030202" pitchFamily="82" charset="0"/>
            </a:rPr>
            <a:t> in summer.</a:t>
          </a:r>
          <a:endParaRPr lang="en-IN" sz="2000" b="0" i="1" kern="1200" dirty="0">
            <a:solidFill>
              <a:schemeClr val="bg2">
                <a:lumMod val="10000"/>
              </a:schemeClr>
            </a:solidFill>
            <a:latin typeface="Imprint MT Shadow" panose="04020605060303030202" pitchFamily="82" charset="0"/>
          </a:endParaRPr>
        </a:p>
      </dsp:txBody>
      <dsp:txXfrm>
        <a:off x="7274480" y="1881003"/>
        <a:ext cx="2746496" cy="35376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EB8291-6B53-51EF-1EEB-92CF3DC0A0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94153C-5FF1-543A-2369-9CD59002A5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E4D2BF-54EB-42EB-B21C-81B806A1C3ED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A5A28D-F6F7-6B7F-58A8-D50BEF403E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25FF46-040E-D252-9A07-B0B89691F15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CB9AC-1458-48E5-AC1A-2FD5FA42045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45384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CCC784-37C4-40C4-AFFD-1DBC33AE9C96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707C36-87F4-4307-B906-B9FFE066C6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01452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07C36-87F4-4307-B906-B9FFE066C68B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0755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07C36-87F4-4307-B906-B9FFE066C68B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5921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707C36-87F4-4307-B906-B9FFE066C68B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2382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7C09A-8CD8-98FF-9130-B85005C660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AE1BBC-0727-F065-F8A4-8E3D2FC445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4997F-EC41-4761-378D-553504825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A2DA0-6427-43DD-9E72-47917954E08D}" type="datetime1">
              <a:rPr lang="en-IN" smtClean="0"/>
              <a:t>12-05-2025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5764CD-55D0-A0B8-E8B0-4EBA44BC6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87047-1B52-9B45-4178-012E8B128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86B61-B8FD-4429-9F9E-B5313AD756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4001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A987C-84B8-C3F1-5675-0636B6087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4B1B6A-4ADC-28B5-E2AB-6152FE457F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7F34D-DE1F-0FD6-F1AA-1C67190A7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F8675-178E-4AEE-AF27-EA7B0FE82309}" type="datetime1">
              <a:rPr lang="en-IN" smtClean="0"/>
              <a:t>12-05-2025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8FD19-64CA-EDB6-943D-E6B2C120D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8AD03-CD6A-E0C5-8457-A73C721EE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86B61-B8FD-4429-9F9E-B5313AD756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850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CBD4B9-467F-65E0-1631-8484A0B062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985BE7-0E38-FCAC-397B-28B861F262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7D0CA-746E-8705-DB83-A72A3CCA9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6BF79-DF29-46AC-92B9-CC22492B38CA}" type="datetime1">
              <a:rPr lang="en-IN" smtClean="0"/>
              <a:t>12-05-2025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81DC6-AE68-F6A7-F5E2-BD1592E13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0B7C5-D553-9DFB-C058-50E0C5AAE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86B61-B8FD-4429-9F9E-B5313AD756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401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EDC41-5119-202D-914F-B9A70B6CD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55DB0-12A7-A8FC-8D45-4873C5467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C6D54-AF65-E70D-604C-610A1EBA4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A9A96-1E2B-4C74-A728-51F5E682A3BC}" type="datetime1">
              <a:rPr lang="en-IN" smtClean="0"/>
              <a:t>12-05-2025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FDD4A-3E98-2149-1FE5-C532158B6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2A0C0-EE8D-3EF9-C2CC-1F2C1FB4A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86B61-B8FD-4429-9F9E-B5313AD756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5945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E2448-3B9B-D4EE-151A-5CCEE34A4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CEBB25-6D90-0FB7-E950-0C54BEB09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16610-144E-B1DE-FAAC-A8CC8CF94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5ACA-226A-4896-A634-864CB6035DED}" type="datetime1">
              <a:rPr lang="en-IN" smtClean="0"/>
              <a:t>12-05-2025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249F8-5A53-7D14-3DD2-CAFD290B7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A5B79-ECD5-04CB-70BD-07CE7F8AD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86B61-B8FD-4429-9F9E-B5313AD756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7106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92950-5648-B6D2-D071-B32CAFFCE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9D351-EC3C-7026-630A-8EFC7E9153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78E392-D111-1069-2571-8FBF58246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6BB657-2A7E-0078-35EE-80D2851B6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4D3EB-4BC7-4C9B-8199-880726909454}" type="datetime1">
              <a:rPr lang="en-IN" smtClean="0"/>
              <a:t>12-05-2025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F973BE-1160-4A69-E7AF-28B429BA9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1581FA-20B2-A50F-F8FB-D47BCF34E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86B61-B8FD-4429-9F9E-B5313AD756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5886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31CB8-1F9C-2BD2-2378-1591539D0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DBC17-5366-98CD-5EE2-ECD0FD994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14FE5D-11F4-45A0-DAE9-0D86394262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C9007C-8508-0E9F-5866-3AA623C0BF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B000FB-6A30-C9FD-1A2A-0F9E472550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A0B869-4F34-98AD-DF54-91B66B289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5E21B-23AD-4343-9385-5DA8E0B473B7}" type="datetime1">
              <a:rPr lang="en-IN" smtClean="0"/>
              <a:t>12-05-2025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722F3D-3F1F-7365-91B1-2C87EE6E8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D0BB8B-D2A5-0625-AAFC-76260A43C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86B61-B8FD-4429-9F9E-B5313AD756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7062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4C9B7-F187-E544-FC69-862676399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8A94EB-0564-433A-1E98-A2FABEB97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437EE-9576-4489-AB53-983D8BC59DBD}" type="datetime1">
              <a:rPr lang="en-IN" smtClean="0"/>
              <a:t>12-05-2025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ED01D8-33AB-CF90-1FBD-0D74DCE14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B84F7C-E699-0066-3C7E-B2BAA9BCF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86B61-B8FD-4429-9F9E-B5313AD756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5749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2EF21D-2996-2392-ED04-D2F2D8CD8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3C588-CF9A-4E63-8803-B5AF5F0AEEE4}" type="datetime1">
              <a:rPr lang="en-IN" smtClean="0"/>
              <a:t>12-05-2025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5FA2AA-DB35-F78F-115A-44818064D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426DC-6FFA-DDEC-F6A5-FB7FF3847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86B61-B8FD-4429-9F9E-B5313AD756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5669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9A130-7527-9203-CE8F-5AAC3742B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5913B-407F-6B3D-6947-C0E9BC7D8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1DFFF1-0353-2E4B-995F-F88DA95F84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84B29F-D4AD-62B3-2AF2-C126A2369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47FD-D070-4B6F-92B0-8751AC0B3D47}" type="datetime1">
              <a:rPr lang="en-IN" smtClean="0"/>
              <a:t>12-05-2025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35773F-84DA-0CB0-18DB-0C0C8B472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26075-4D1A-BF6F-7565-E230E86C1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86B61-B8FD-4429-9F9E-B5313AD756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1674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84164-4B61-0EF8-CC20-0AEB4AFA6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F1F407-D770-A25C-4364-E3CA545963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6C68EC-9FB3-15F3-18A9-EC06F0446E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1476EB-9465-03A7-AD1F-1071C3257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A5607-1FB4-4525-AE5F-CBAAA917ACAE}" type="datetime1">
              <a:rPr lang="en-IN" smtClean="0"/>
              <a:t>12-05-2025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568281-31BE-FD54-0DF7-CFD9818AF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37B84B-5CA6-5A8F-1A32-B61D26099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86B61-B8FD-4429-9F9E-B5313AD756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6282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AA8D44-E34C-FF39-A1DF-5697B8F19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80F45-D347-DB08-4E92-EDE71E8C74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EC7C7-0311-2E7C-E5E6-00718FDCC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FE6EA-7E79-40FF-A84F-E7FBE46FCE06}" type="datetime1">
              <a:rPr lang="en-IN" smtClean="0"/>
              <a:t>12-05-2025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92C55-0486-FBD5-58C4-675CD5A6BC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9267B-5646-30A3-97BC-5D87BCEC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186B61-B8FD-4429-9F9E-B5313AD756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7203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Archaeological%20Survey%20of%20India%20(ASI)%20&#8211;%20Rani%20ki%20Vav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hyperlink" Target="Wikipedia%20&#8211;%20Rani%20ki%20Vav" TargetMode="External"/><Relationship Id="rId5" Type="http://schemas.openxmlformats.org/officeDocument/2006/relationships/hyperlink" Target="Gujarat%20Tourism%20Official%20Page" TargetMode="External"/><Relationship Id="rId4" Type="http://schemas.openxmlformats.org/officeDocument/2006/relationships/hyperlink" Target="UNESCO%20World%20Heritage%20&#8211;%20Rani%20ki%20Vav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7.png"/><Relationship Id="rId7" Type="http://schemas.openxmlformats.org/officeDocument/2006/relationships/hyperlink" Target="https://www.flickr.com/photos/kkoshy/5082790145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11" Type="http://schemas.openxmlformats.org/officeDocument/2006/relationships/hyperlink" Target="https://jaishreesblog.blogspot.com/2015/05/rani-ki-vav-stepwellpatan-gujarat.html" TargetMode="External"/><Relationship Id="rId5" Type="http://schemas.openxmlformats.org/officeDocument/2006/relationships/hyperlink" Target="https://en.wikipedia.org/wiki/Delhi_Sultanate" TargetMode="External"/><Relationship Id="rId10" Type="http://schemas.openxmlformats.org/officeDocument/2006/relationships/image" Target="../media/image14.JPG"/><Relationship Id="rId4" Type="http://schemas.openxmlformats.org/officeDocument/2006/relationships/image" Target="../media/image11.jpg"/><Relationship Id="rId9" Type="http://schemas.openxmlformats.org/officeDocument/2006/relationships/hyperlink" Target="https://pxhere.com/fi/photo/74882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8BE6F9-FF64-9306-E2A5-E195F5478B13}"/>
              </a:ext>
            </a:extLst>
          </p:cNvPr>
          <p:cNvSpPr/>
          <p:nvPr/>
        </p:nvSpPr>
        <p:spPr>
          <a:xfrm>
            <a:off x="0" y="-259080"/>
            <a:ext cx="12350188" cy="71170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A1322-0A46-8E34-57EA-13E048A19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41704" y="-259080"/>
            <a:ext cx="10673861" cy="7117080"/>
          </a:xfrm>
          <a:prstGeom prst="flowChartInputOutpu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A648AEF-B995-F7C4-2A62-031FEFA342D7}"/>
              </a:ext>
            </a:extLst>
          </p:cNvPr>
          <p:cNvGrpSpPr/>
          <p:nvPr/>
        </p:nvGrpSpPr>
        <p:grpSpPr>
          <a:xfrm>
            <a:off x="7745838" y="488066"/>
            <a:ext cx="5290669" cy="7879080"/>
            <a:chOff x="7824486" y="335666"/>
            <a:chExt cx="5290669" cy="78790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E0F87B-A7B4-D343-8F5D-EF06279322D7}"/>
                </a:ext>
              </a:extLst>
            </p:cNvPr>
            <p:cNvSpPr txBox="1"/>
            <p:nvPr/>
          </p:nvSpPr>
          <p:spPr>
            <a:xfrm>
              <a:off x="7824486" y="335666"/>
              <a:ext cx="4525702" cy="7879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5400" dirty="0">
                  <a:latin typeface="Imprint MT Shadow" panose="04020605060303030202" pitchFamily="82" charset="0"/>
                </a:rPr>
                <a:t>TOURISM </a:t>
              </a:r>
            </a:p>
            <a:p>
              <a:pPr algn="ctr"/>
              <a:r>
                <a:rPr lang="en-IN" sz="5400" dirty="0">
                  <a:latin typeface="Imprint MT Shadow" panose="04020605060303030202" pitchFamily="82" charset="0"/>
                </a:rPr>
                <a:t>PROJECT</a:t>
              </a:r>
            </a:p>
            <a:p>
              <a:pPr algn="ctr"/>
              <a:endParaRPr lang="en-IN" sz="5400" dirty="0">
                <a:latin typeface="Imprint MT Shadow" panose="04020605060303030202" pitchFamily="82" charset="0"/>
              </a:endParaRPr>
            </a:p>
            <a:p>
              <a:endParaRPr lang="en-IN" sz="4000" dirty="0">
                <a:latin typeface="Imprint MT Shadow" panose="04020605060303030202" pitchFamily="82" charset="0"/>
              </a:endParaRPr>
            </a:p>
            <a:p>
              <a:endParaRPr lang="en-IN" sz="4000" dirty="0">
                <a:latin typeface="Imprint MT Shadow" panose="04020605060303030202" pitchFamily="82" charset="0"/>
              </a:endParaRPr>
            </a:p>
            <a:p>
              <a:endParaRPr lang="en-IN" sz="4000" dirty="0">
                <a:latin typeface="Imprint MT Shadow" panose="04020605060303030202" pitchFamily="82" charset="0"/>
              </a:endParaRPr>
            </a:p>
            <a:p>
              <a:endParaRPr lang="en-IN" sz="4000" dirty="0">
                <a:latin typeface="Imprint MT Shadow" panose="04020605060303030202" pitchFamily="82" charset="0"/>
              </a:endParaRPr>
            </a:p>
            <a:p>
              <a:endParaRPr lang="en-IN" sz="4000" dirty="0">
                <a:latin typeface="Imprint MT Shadow" panose="04020605060303030202" pitchFamily="82" charset="0"/>
              </a:endParaRPr>
            </a:p>
            <a:p>
              <a:r>
                <a:rPr lang="en-IN" sz="2800" dirty="0">
                  <a:latin typeface="Imprint MT Shadow" panose="04020605060303030202" pitchFamily="82" charset="0"/>
                </a:rPr>
                <a:t>      Made by : rudra karia</a:t>
              </a:r>
            </a:p>
            <a:p>
              <a:r>
                <a:rPr lang="en-IN" sz="2800" dirty="0">
                  <a:latin typeface="Imprint MT Shadow" panose="04020605060303030202" pitchFamily="82" charset="0"/>
                </a:rPr>
                <a:t>      Class : 12</a:t>
              </a:r>
              <a:r>
                <a:rPr lang="en-IN" sz="2800" baseline="30000" dirty="0">
                  <a:latin typeface="Imprint MT Shadow" panose="04020605060303030202" pitchFamily="82" charset="0"/>
                </a:rPr>
                <a:t>th</a:t>
              </a:r>
              <a:r>
                <a:rPr lang="en-IN" sz="2800" dirty="0">
                  <a:latin typeface="Imprint MT Shadow" panose="04020605060303030202" pitchFamily="82" charset="0"/>
                </a:rPr>
                <a:t> A</a:t>
              </a:r>
            </a:p>
            <a:p>
              <a:pPr algn="ctr"/>
              <a:endParaRPr lang="en-IN" sz="4000" dirty="0">
                <a:latin typeface="Imprint MT Shadow" panose="04020605060303030202" pitchFamily="82" charset="0"/>
              </a:endParaRPr>
            </a:p>
            <a:p>
              <a:pPr algn="ctr"/>
              <a:endParaRPr lang="en-IN" sz="4800" dirty="0">
                <a:latin typeface="Imprint MT Shadow" panose="04020605060303030202" pitchFamily="8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4F1834-53C2-8FEE-4F6E-5B0F1043445F}"/>
                </a:ext>
              </a:extLst>
            </p:cNvPr>
            <p:cNvSpPr txBox="1"/>
            <p:nvPr/>
          </p:nvSpPr>
          <p:spPr>
            <a:xfrm>
              <a:off x="8232567" y="2598709"/>
              <a:ext cx="488258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6000" dirty="0">
                  <a:latin typeface="Imprint MT Shadow" panose="04020605060303030202" pitchFamily="82" charset="0"/>
                </a:rPr>
                <a:t>Topic:</a:t>
              </a:r>
            </a:p>
            <a:p>
              <a:r>
                <a:rPr lang="en-IN" sz="6000" dirty="0">
                  <a:latin typeface="Imprint MT Shadow" panose="04020605060303030202" pitchFamily="82" charset="0"/>
                </a:rPr>
                <a:t>Rani ki vav</a:t>
              </a:r>
              <a:endParaRPr lang="en-IN" sz="4800" dirty="0">
                <a:latin typeface="Imprint MT Shadow" panose="04020605060303030202" pitchFamily="82" charset="0"/>
              </a:endParaRP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5AB44B-42EE-BAFB-60BC-6A0F9D852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86B61-B8FD-4429-9F9E-B5313AD75679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6792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25A019-D16E-0681-8847-E49E49E55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86B61-B8FD-4429-9F9E-B5313AD75679}" type="slidenum">
              <a:rPr lang="en-IN" smtClean="0"/>
              <a:t>10</a:t>
            </a:fld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6D5E83-5778-39FA-9C89-0BE81C594CEC}"/>
              </a:ext>
            </a:extLst>
          </p:cNvPr>
          <p:cNvSpPr/>
          <p:nvPr/>
        </p:nvSpPr>
        <p:spPr>
          <a:xfrm>
            <a:off x="0" y="0"/>
            <a:ext cx="12192000" cy="69371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67A36D-D2D8-346B-B2BC-D2918A001345}"/>
              </a:ext>
            </a:extLst>
          </p:cNvPr>
          <p:cNvSpPr/>
          <p:nvPr/>
        </p:nvSpPr>
        <p:spPr>
          <a:xfrm>
            <a:off x="589280" y="446722"/>
            <a:ext cx="5120640" cy="60921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69FD7E-9BD5-D9F3-82CA-EB726A35125D}"/>
              </a:ext>
            </a:extLst>
          </p:cNvPr>
          <p:cNvSpPr/>
          <p:nvPr/>
        </p:nvSpPr>
        <p:spPr>
          <a:xfrm>
            <a:off x="6482082" y="446722"/>
            <a:ext cx="5120640" cy="60921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4ED09F-A133-84CA-DB82-5FD2B96D5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080" y="446721"/>
            <a:ext cx="5120640" cy="60921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CFB79B-C416-5386-FF88-42D434712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79" y="446721"/>
            <a:ext cx="5120641" cy="60921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66EFAC-EECF-D7DC-F3F4-28E37B373241}"/>
              </a:ext>
            </a:extLst>
          </p:cNvPr>
          <p:cNvSpPr txBox="1"/>
          <p:nvPr/>
        </p:nvSpPr>
        <p:spPr>
          <a:xfrm>
            <a:off x="589280" y="368884"/>
            <a:ext cx="512064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u="sng" dirty="0">
                <a:latin typeface="Imprint MT Shadow" panose="04020605060303030202" pitchFamily="82" charset="0"/>
              </a:rPr>
              <a:t>Conclusion :-</a:t>
            </a:r>
          </a:p>
          <a:p>
            <a:r>
              <a:rPr lang="en-US" sz="2800" i="1" dirty="0">
                <a:latin typeface="Imprint MT Shadow" panose="04020605060303030202" pitchFamily="82" charset="0"/>
              </a:rPr>
              <a:t>Rani ki Vav is a beautifully carved stepwell built in the 11th century by Queen </a:t>
            </a:r>
            <a:r>
              <a:rPr lang="en-US" sz="2800" i="1" dirty="0" err="1">
                <a:latin typeface="Imprint MT Shadow" panose="04020605060303030202" pitchFamily="82" charset="0"/>
              </a:rPr>
              <a:t>Udayamati</a:t>
            </a:r>
            <a:r>
              <a:rPr lang="en-US" sz="2800" i="1" dirty="0">
                <a:latin typeface="Imprint MT Shadow" panose="04020605060303030202" pitchFamily="82" charset="0"/>
              </a:rPr>
              <a:t> . It was designed like an inverted temple and has over 1,500 detailed sculptures. </a:t>
            </a:r>
          </a:p>
          <a:p>
            <a:r>
              <a:rPr lang="en-US" sz="2800" i="1" dirty="0">
                <a:latin typeface="Imprint MT Shadow" panose="04020605060303030202" pitchFamily="82" charset="0"/>
              </a:rPr>
              <a:t>The stepwell served both as a water source and a cool resting place. It shows the great architecture and art of ancient India. Today, it is a UNESCO World Heritage Site and is also featured on the ₹100 note.</a:t>
            </a:r>
            <a:endParaRPr lang="en-IN" sz="2800" i="1" u="sng" dirty="0">
              <a:latin typeface="Imprint MT Shadow" panose="04020605060303030202" pitchFamily="8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52F2C9-FAF4-D6C6-E3F5-B10A637F680E}"/>
              </a:ext>
            </a:extLst>
          </p:cNvPr>
          <p:cNvSpPr txBox="1"/>
          <p:nvPr/>
        </p:nvSpPr>
        <p:spPr>
          <a:xfrm>
            <a:off x="6606542" y="446721"/>
            <a:ext cx="487172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u="sng" dirty="0">
                <a:latin typeface="Imprint MT Shadow" panose="04020605060303030202" pitchFamily="82" charset="0"/>
              </a:rPr>
              <a:t>Links for more information:-</a:t>
            </a:r>
          </a:p>
          <a:p>
            <a:endParaRPr lang="en-US" sz="2800" i="1" u="sng" dirty="0">
              <a:latin typeface="Imprint MT Shadow" panose="04020605060303030202" pitchFamily="82" charset="0"/>
            </a:endParaRPr>
          </a:p>
          <a:p>
            <a:r>
              <a:rPr lang="en-US" sz="2800" i="1" u="sng" dirty="0">
                <a:latin typeface="Imprint MT Shadow" panose="04020605060303030202" pitchFamily="82" charset="0"/>
              </a:rPr>
              <a:t>1.</a:t>
            </a:r>
            <a:r>
              <a:rPr lang="en-US" sz="2800" i="1" u="sng" dirty="0">
                <a:latin typeface="Imprint MT Shadow" panose="04020605060303030202" pitchFamily="82" charset="0"/>
                <a:hlinkClick r:id="rId4" action="ppaction://hlinkfile"/>
              </a:rPr>
              <a:t>UNESCO World Heritage – Rani ki Vav</a:t>
            </a:r>
            <a:endParaRPr lang="en-US" sz="2800" i="1" u="sng" dirty="0">
              <a:latin typeface="Imprint MT Shadow" panose="04020605060303030202" pitchFamily="82" charset="0"/>
            </a:endParaRPr>
          </a:p>
          <a:p>
            <a:endParaRPr lang="en-US" sz="2800" i="1" u="sng" dirty="0">
              <a:latin typeface="Imprint MT Shadow" panose="04020605060303030202" pitchFamily="82" charset="0"/>
            </a:endParaRPr>
          </a:p>
          <a:p>
            <a:r>
              <a:rPr lang="en-US" sz="2800" i="1" u="sng" dirty="0">
                <a:latin typeface="Imprint MT Shadow" panose="04020605060303030202" pitchFamily="82" charset="0"/>
              </a:rPr>
              <a:t>2.</a:t>
            </a:r>
          </a:p>
          <a:p>
            <a:endParaRPr lang="en-US" sz="2800" i="1" u="sng" dirty="0">
              <a:latin typeface="Imprint MT Shadow" panose="04020605060303030202" pitchFamily="82" charset="0"/>
            </a:endParaRPr>
          </a:p>
          <a:p>
            <a:endParaRPr lang="en-US" sz="2800" i="1" u="sng" dirty="0">
              <a:latin typeface="Imprint MT Shadow" panose="04020605060303030202" pitchFamily="82" charset="0"/>
            </a:endParaRPr>
          </a:p>
          <a:p>
            <a:endParaRPr lang="en-US" sz="2800" i="1" u="sng" dirty="0">
              <a:latin typeface="Imprint MT Shadow" panose="04020605060303030202" pitchFamily="82" charset="0"/>
            </a:endParaRPr>
          </a:p>
          <a:p>
            <a:r>
              <a:rPr lang="en-US" sz="2800" i="1" u="sng" dirty="0">
                <a:latin typeface="Imprint MT Shadow" panose="04020605060303030202" pitchFamily="82" charset="0"/>
              </a:rPr>
              <a:t>3. </a:t>
            </a:r>
            <a:r>
              <a:rPr lang="en-US" sz="2800" i="1" u="sng" dirty="0">
                <a:latin typeface="Imprint MT Shadow" panose="04020605060303030202" pitchFamily="82" charset="0"/>
                <a:hlinkClick r:id="rId5" action="ppaction://hlinkfile"/>
              </a:rPr>
              <a:t>Gujarat Tourism Official Page</a:t>
            </a:r>
            <a:endParaRPr lang="en-US" sz="2800" i="1" u="sng" dirty="0">
              <a:latin typeface="Imprint MT Shadow" panose="04020605060303030202" pitchFamily="82" charset="0"/>
            </a:endParaRPr>
          </a:p>
          <a:p>
            <a:endParaRPr lang="en-US" sz="2800" i="1" u="sng" dirty="0">
              <a:latin typeface="Imprint MT Shadow" panose="04020605060303030202" pitchFamily="82" charset="0"/>
            </a:endParaRPr>
          </a:p>
          <a:p>
            <a:r>
              <a:rPr lang="en-US" sz="2800" i="1" u="sng" dirty="0">
                <a:latin typeface="Imprint MT Shadow" panose="04020605060303030202" pitchFamily="82" charset="0"/>
              </a:rPr>
              <a:t>4. </a:t>
            </a:r>
            <a:r>
              <a:rPr lang="en-US" sz="2800" i="1" u="sng" dirty="0">
                <a:latin typeface="Imprint MT Shadow" panose="04020605060303030202" pitchFamily="82" charset="0"/>
                <a:hlinkClick r:id="rId6" action="ppaction://hlinkfile"/>
              </a:rPr>
              <a:t>Wikipedia – Rani ki Vav</a:t>
            </a:r>
            <a:endParaRPr lang="en-IN" sz="2800" i="1" u="sng" dirty="0">
              <a:latin typeface="Imprint MT Shadow" panose="04020605060303030202" pitchFamily="82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C6534FD9-4487-F538-6BCE-36E8FDDA5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2781" y="2539708"/>
            <a:ext cx="3976357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7" action="ppaction://hlinkfile"/>
              </a:rPr>
              <a:t>Archaeological Survey of India (ASI) – Rani ki Vav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AB3888C-B794-CB59-0933-51FB7E944A10}"/>
              </a:ext>
            </a:extLst>
          </p:cNvPr>
          <p:cNvSpPr/>
          <p:nvPr/>
        </p:nvSpPr>
        <p:spPr>
          <a:xfrm>
            <a:off x="11244583" y="6137841"/>
            <a:ext cx="772160" cy="6593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A4E3C0-C1DA-F8AC-FD3D-C071B96D53BA}"/>
              </a:ext>
            </a:extLst>
          </p:cNvPr>
          <p:cNvSpPr txBox="1"/>
          <p:nvPr/>
        </p:nvSpPr>
        <p:spPr>
          <a:xfrm>
            <a:off x="11478262" y="6247416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8</a:t>
            </a:r>
            <a:r>
              <a:rPr lang="en-US" sz="1800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2597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0FD82E-1B93-CC6C-F7A4-B1843FACA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86B61-B8FD-4429-9F9E-B5313AD75679}" type="slidenum">
              <a:rPr lang="en-IN" smtClean="0"/>
              <a:t>11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EEB24F-AC76-68C1-1D09-261813FD6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644" y="-106686"/>
            <a:ext cx="12446643" cy="70286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926659-2946-6399-30ED-6A983A030615}"/>
              </a:ext>
            </a:extLst>
          </p:cNvPr>
          <p:cNvSpPr txBox="1"/>
          <p:nvPr/>
        </p:nvSpPr>
        <p:spPr>
          <a:xfrm>
            <a:off x="-254645" y="2524668"/>
            <a:ext cx="12446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i="1" u="sng" dirty="0">
                <a:latin typeface="Imprint MT Shadow" panose="04020605060303030202" pitchFamily="82" charset="0"/>
              </a:rPr>
              <a:t>THANKYOU</a:t>
            </a:r>
            <a:endParaRPr lang="en-IN" sz="7200" i="1" u="sng" dirty="0">
              <a:latin typeface="Imprint MT Shadow" panose="040206050603030302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920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DA6119C-0A7C-69F6-6CC9-DB64A1FE5E46}"/>
              </a:ext>
            </a:extLst>
          </p:cNvPr>
          <p:cNvSpPr/>
          <p:nvPr/>
        </p:nvSpPr>
        <p:spPr>
          <a:xfrm>
            <a:off x="-254643" y="-106686"/>
            <a:ext cx="12446643" cy="69646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9A6619-9BAF-9369-B395-FA7853A1C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644" y="-106686"/>
            <a:ext cx="12446643" cy="702869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483764-E7B8-BB2A-E666-2B91386A0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86B61-B8FD-4429-9F9E-B5313AD75679}" type="slidenum">
              <a:rPr lang="en-IN" smtClean="0"/>
              <a:t>2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A38E7D-D98F-CDA9-0448-DDB95154A46E}"/>
              </a:ext>
            </a:extLst>
          </p:cNvPr>
          <p:cNvSpPr txBox="1"/>
          <p:nvPr/>
        </p:nvSpPr>
        <p:spPr>
          <a:xfrm>
            <a:off x="90267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u="sng" dirty="0">
                <a:latin typeface="Imprint MT Shadow" panose="04020605060303030202" pitchFamily="82" charset="0"/>
              </a:rPr>
              <a:t>CONTENT</a:t>
            </a:r>
            <a:endParaRPr lang="en-IN" sz="3600" u="sng" dirty="0">
              <a:latin typeface="Imprint MT Shadow" panose="04020605060303030202" pitchFamily="8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3C55DD2-B4FD-E5F5-169A-41ACE275F00C}"/>
              </a:ext>
            </a:extLst>
          </p:cNvPr>
          <p:cNvGrpSpPr/>
          <p:nvPr/>
        </p:nvGrpSpPr>
        <p:grpSpPr>
          <a:xfrm>
            <a:off x="-2007772" y="-5754369"/>
            <a:ext cx="12192000" cy="1724421"/>
            <a:chOff x="670560" y="507097"/>
            <a:chExt cx="12192000" cy="17244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ADB42E5-B8B5-CB78-7D91-62393DE9893F}"/>
                </a:ext>
              </a:extLst>
            </p:cNvPr>
            <p:cNvSpPr txBox="1"/>
            <p:nvPr/>
          </p:nvSpPr>
          <p:spPr>
            <a:xfrm>
              <a:off x="670560" y="1646743"/>
              <a:ext cx="62230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mprint MT Shadow" panose="04020605060303030202" pitchFamily="8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ABAF80C-CF5E-913D-5A0A-4C672D23C58A}"/>
                </a:ext>
              </a:extLst>
            </p:cNvPr>
            <p:cNvSpPr txBox="1"/>
            <p:nvPr/>
          </p:nvSpPr>
          <p:spPr>
            <a:xfrm>
              <a:off x="670560" y="507097"/>
              <a:ext cx="12192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sz="40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Imprint MT Shadow" panose="04020605060303030202" pitchFamily="82" charset="0"/>
              </a:endParaRPr>
            </a:p>
          </p:txBody>
        </p:sp>
      </p:grp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595B65D7-CF83-D728-DD95-05A02EFE7F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5264057"/>
              </p:ext>
            </p:extLst>
          </p:nvPr>
        </p:nvGraphicFramePr>
        <p:xfrm>
          <a:off x="151227" y="909849"/>
          <a:ext cx="961780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CE6279BB-5F8F-F58C-A896-2680DC7F3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322915"/>
              </p:ext>
            </p:extLst>
          </p:nvPr>
        </p:nvGraphicFramePr>
        <p:xfrm>
          <a:off x="1709942" y="1099330"/>
          <a:ext cx="8772116" cy="4988686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596757">
                  <a:extLst>
                    <a:ext uri="{9D8B030D-6E8A-4147-A177-3AD203B41FA5}">
                      <a16:colId xmlns:a16="http://schemas.microsoft.com/office/drawing/2014/main" val="4027574404"/>
                    </a:ext>
                  </a:extLst>
                </a:gridCol>
                <a:gridCol w="5752182">
                  <a:extLst>
                    <a:ext uri="{9D8B030D-6E8A-4147-A177-3AD203B41FA5}">
                      <a16:colId xmlns:a16="http://schemas.microsoft.com/office/drawing/2014/main" val="736154338"/>
                    </a:ext>
                  </a:extLst>
                </a:gridCol>
                <a:gridCol w="2423177">
                  <a:extLst>
                    <a:ext uri="{9D8B030D-6E8A-4147-A177-3AD203B41FA5}">
                      <a16:colId xmlns:a16="http://schemas.microsoft.com/office/drawing/2014/main" val="453836454"/>
                    </a:ext>
                  </a:extLst>
                </a:gridCol>
              </a:tblGrid>
              <a:tr h="885318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chemeClr val="tx1"/>
                          </a:solidFill>
                        </a:rPr>
                        <a:t>SR no.</a:t>
                      </a:r>
                      <a:endParaRPr lang="en-IN" b="1" u="sn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chemeClr val="tx1"/>
                          </a:solidFill>
                        </a:rPr>
                        <a:t>Name of topic</a:t>
                      </a:r>
                      <a:endParaRPr lang="en-IN" b="1" u="sn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chemeClr val="tx1"/>
                          </a:solidFill>
                        </a:rPr>
                        <a:t>Page number</a:t>
                      </a:r>
                      <a:endParaRPr lang="en-IN" b="1" u="sn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768574"/>
                  </a:ext>
                </a:extLst>
              </a:tr>
              <a:tr h="512921">
                <a:tc>
                  <a:txBody>
                    <a:bodyPr/>
                    <a:lstStyle/>
                    <a:p>
                      <a:pPr algn="ctr"/>
                      <a:r>
                        <a:rPr lang="en-US" b="1" u="none" dirty="0">
                          <a:solidFill>
                            <a:schemeClr val="tx1"/>
                          </a:solidFill>
                        </a:rPr>
                        <a:t>1.</a:t>
                      </a:r>
                      <a:endParaRPr lang="en-IN" b="1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none" dirty="0">
                          <a:solidFill>
                            <a:schemeClr val="tx1"/>
                          </a:solidFill>
                        </a:rPr>
                        <a:t>Location of the place</a:t>
                      </a:r>
                      <a:endParaRPr lang="en-IN" b="1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none" dirty="0">
                          <a:solidFill>
                            <a:schemeClr val="tx1"/>
                          </a:solidFill>
                        </a:rPr>
                        <a:t>01</a:t>
                      </a:r>
                      <a:endParaRPr lang="en-IN" b="1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152499"/>
                  </a:ext>
                </a:extLst>
              </a:tr>
              <a:tr h="512921">
                <a:tc>
                  <a:txBody>
                    <a:bodyPr/>
                    <a:lstStyle/>
                    <a:p>
                      <a:pPr algn="ctr"/>
                      <a:r>
                        <a:rPr lang="en-US" b="1" u="none" dirty="0">
                          <a:solidFill>
                            <a:schemeClr val="tx1"/>
                          </a:solidFill>
                        </a:rPr>
                        <a:t>2.</a:t>
                      </a:r>
                      <a:endParaRPr lang="en-IN" b="1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none" dirty="0">
                          <a:solidFill>
                            <a:schemeClr val="tx1"/>
                          </a:solidFill>
                        </a:rPr>
                        <a:t>Distance and route from Porbandar </a:t>
                      </a:r>
                      <a:endParaRPr lang="en-IN" b="1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none" dirty="0">
                          <a:solidFill>
                            <a:schemeClr val="tx1"/>
                          </a:solidFill>
                        </a:rPr>
                        <a:t>02</a:t>
                      </a:r>
                      <a:endParaRPr lang="en-IN" b="1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17673"/>
                  </a:ext>
                </a:extLst>
              </a:tr>
              <a:tr h="512921">
                <a:tc>
                  <a:txBody>
                    <a:bodyPr/>
                    <a:lstStyle/>
                    <a:p>
                      <a:pPr algn="ctr"/>
                      <a:r>
                        <a:rPr lang="en-US" b="1" u="none" dirty="0">
                          <a:solidFill>
                            <a:schemeClr val="tx1"/>
                          </a:solidFill>
                        </a:rPr>
                        <a:t>3.</a:t>
                      </a:r>
                      <a:endParaRPr lang="en-IN" b="1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none" dirty="0">
                          <a:solidFill>
                            <a:schemeClr val="tx1"/>
                          </a:solidFill>
                        </a:rPr>
                        <a:t>History of the place </a:t>
                      </a:r>
                      <a:endParaRPr lang="en-IN" b="1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none" dirty="0">
                          <a:solidFill>
                            <a:schemeClr val="tx1"/>
                          </a:solidFill>
                        </a:rPr>
                        <a:t>03</a:t>
                      </a:r>
                      <a:endParaRPr lang="en-IN" b="1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137090"/>
                  </a:ext>
                </a:extLst>
              </a:tr>
              <a:tr h="512921">
                <a:tc>
                  <a:txBody>
                    <a:bodyPr/>
                    <a:lstStyle/>
                    <a:p>
                      <a:pPr algn="ctr"/>
                      <a:r>
                        <a:rPr lang="en-US" b="1" u="none" dirty="0">
                          <a:solidFill>
                            <a:schemeClr val="tx1"/>
                          </a:solidFill>
                        </a:rPr>
                        <a:t>4.</a:t>
                      </a:r>
                      <a:endParaRPr lang="en-IN" b="1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none" dirty="0">
                          <a:solidFill>
                            <a:schemeClr val="tx1"/>
                          </a:solidFill>
                        </a:rPr>
                        <a:t>Specialties of Rani ki vav </a:t>
                      </a:r>
                      <a:endParaRPr lang="en-IN" b="1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none" dirty="0">
                          <a:solidFill>
                            <a:schemeClr val="tx1"/>
                          </a:solidFill>
                        </a:rPr>
                        <a:t>04</a:t>
                      </a:r>
                      <a:endParaRPr lang="en-IN" b="1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15647"/>
                  </a:ext>
                </a:extLst>
              </a:tr>
              <a:tr h="512921">
                <a:tc>
                  <a:txBody>
                    <a:bodyPr/>
                    <a:lstStyle/>
                    <a:p>
                      <a:pPr algn="ctr"/>
                      <a:r>
                        <a:rPr lang="en-US" b="1" u="none" dirty="0">
                          <a:solidFill>
                            <a:schemeClr val="tx1"/>
                          </a:solidFill>
                        </a:rPr>
                        <a:t>5.</a:t>
                      </a:r>
                      <a:endParaRPr lang="en-IN" b="1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none" dirty="0">
                          <a:solidFill>
                            <a:schemeClr val="tx1"/>
                          </a:solidFill>
                        </a:rPr>
                        <a:t>Details of place</a:t>
                      </a:r>
                      <a:endParaRPr lang="en-IN" b="1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none" dirty="0">
                          <a:solidFill>
                            <a:schemeClr val="tx1"/>
                          </a:solidFill>
                        </a:rPr>
                        <a:t>05</a:t>
                      </a:r>
                      <a:endParaRPr lang="en-IN" b="1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293846"/>
                  </a:ext>
                </a:extLst>
              </a:tr>
              <a:tr h="512921">
                <a:tc>
                  <a:txBody>
                    <a:bodyPr/>
                    <a:lstStyle/>
                    <a:p>
                      <a:pPr algn="ctr"/>
                      <a:r>
                        <a:rPr lang="en-US" b="1" u="none" dirty="0">
                          <a:solidFill>
                            <a:schemeClr val="tx1"/>
                          </a:solidFill>
                        </a:rPr>
                        <a:t>6.</a:t>
                      </a:r>
                      <a:endParaRPr lang="en-IN" b="1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none" dirty="0">
                          <a:solidFill>
                            <a:schemeClr val="tx1"/>
                          </a:solidFill>
                        </a:rPr>
                        <a:t>Rani ki vav on </a:t>
                      </a:r>
                      <a:r>
                        <a:rPr lang="en-US" sz="1800" b="1" u="none" dirty="0">
                          <a:solidFill>
                            <a:schemeClr val="tx1"/>
                          </a:solidFill>
                        </a:rPr>
                        <a:t>₹</a:t>
                      </a:r>
                      <a:r>
                        <a:rPr lang="en-US" b="1" u="none" dirty="0">
                          <a:solidFill>
                            <a:schemeClr val="tx1"/>
                          </a:solidFill>
                        </a:rPr>
                        <a:t>100 Indian currency note</a:t>
                      </a:r>
                      <a:endParaRPr lang="en-IN" b="1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none" dirty="0">
                          <a:solidFill>
                            <a:schemeClr val="tx1"/>
                          </a:solidFill>
                        </a:rPr>
                        <a:t>06</a:t>
                      </a:r>
                      <a:endParaRPr lang="en-IN" b="1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409314"/>
                  </a:ext>
                </a:extLst>
              </a:tr>
              <a:tr h="512921">
                <a:tc>
                  <a:txBody>
                    <a:bodyPr/>
                    <a:lstStyle/>
                    <a:p>
                      <a:pPr algn="ctr"/>
                      <a:r>
                        <a:rPr lang="en-US" b="1" u="none" dirty="0">
                          <a:solidFill>
                            <a:schemeClr val="tx1"/>
                          </a:solidFill>
                        </a:rPr>
                        <a:t>7.</a:t>
                      </a:r>
                      <a:endParaRPr lang="en-IN" b="1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none" dirty="0">
                          <a:solidFill>
                            <a:schemeClr val="tx1"/>
                          </a:solidFill>
                        </a:rPr>
                        <a:t>Facts and </a:t>
                      </a:r>
                      <a:r>
                        <a:rPr lang="en-US" sz="1800" b="1" u="none" dirty="0" err="1">
                          <a:solidFill>
                            <a:schemeClr val="tx1"/>
                          </a:solidFill>
                        </a:rPr>
                        <a:t>picuters</a:t>
                      </a:r>
                      <a:r>
                        <a:rPr lang="en-US" sz="1800" b="1" u="none" dirty="0">
                          <a:solidFill>
                            <a:schemeClr val="tx1"/>
                          </a:solidFill>
                        </a:rPr>
                        <a:t> of rani ki vav</a:t>
                      </a:r>
                      <a:endParaRPr lang="en-IN" b="1" i="1" u="none" dirty="0">
                        <a:solidFill>
                          <a:schemeClr val="tx1"/>
                        </a:solidFill>
                        <a:latin typeface="Imprint MT Shadow" panose="04020605060303030202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none" dirty="0">
                          <a:solidFill>
                            <a:schemeClr val="tx1"/>
                          </a:solidFill>
                        </a:rPr>
                        <a:t>07</a:t>
                      </a:r>
                      <a:endParaRPr lang="en-IN" b="1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809869"/>
                  </a:ext>
                </a:extLst>
              </a:tr>
              <a:tr h="512921">
                <a:tc>
                  <a:txBody>
                    <a:bodyPr/>
                    <a:lstStyle/>
                    <a:p>
                      <a:pPr algn="ctr"/>
                      <a:r>
                        <a:rPr lang="en-US" b="1" u="none" dirty="0">
                          <a:solidFill>
                            <a:schemeClr val="tx1"/>
                          </a:solidFill>
                        </a:rPr>
                        <a:t>8.</a:t>
                      </a:r>
                      <a:endParaRPr lang="en-IN" b="1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none" dirty="0">
                          <a:solidFill>
                            <a:schemeClr val="tx1"/>
                          </a:solidFill>
                        </a:rPr>
                        <a:t>Conclusion and links for more details</a:t>
                      </a:r>
                      <a:endParaRPr lang="en-IN" b="1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none" dirty="0">
                          <a:solidFill>
                            <a:schemeClr val="tx1"/>
                          </a:solidFill>
                        </a:rPr>
                        <a:t>08</a:t>
                      </a:r>
                      <a:endParaRPr lang="en-IN" b="1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7013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832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9CDF21-9B06-2AFA-F676-7B1D42A50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86B61-B8FD-4429-9F9E-B5313AD75679}" type="slidenum">
              <a:rPr lang="en-IN" smtClean="0"/>
              <a:t>3</a:t>
            </a:fld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3109B1-6573-F9E0-71C5-C0C41260CDF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8C2CD0-856A-A977-9FFD-66030BA98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FDACC0-7EC9-6E1A-97FA-C5B937CECA78}"/>
              </a:ext>
            </a:extLst>
          </p:cNvPr>
          <p:cNvSpPr txBox="1"/>
          <p:nvPr/>
        </p:nvSpPr>
        <p:spPr>
          <a:xfrm>
            <a:off x="629920" y="691883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Imprint MT Shadow" panose="04020605060303030202" pitchFamily="82" charset="0"/>
              </a:rPr>
              <a:t>Location Of The Place:-</a:t>
            </a:r>
            <a:endParaRPr lang="en-IN" sz="4000" u="sng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39CE36-A188-D849-1179-E5EF9FD039B1}"/>
              </a:ext>
            </a:extLst>
          </p:cNvPr>
          <p:cNvSpPr txBox="1"/>
          <p:nvPr/>
        </p:nvSpPr>
        <p:spPr>
          <a:xfrm>
            <a:off x="629920" y="1831529"/>
            <a:ext cx="622300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mprint MT Shadow" panose="04020605060303030202" pitchFamily="82" charset="0"/>
              </a:rPr>
              <a:t>Rani ki vav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mprint MT Shadow" panose="04020605060303030202" pitchFamily="82" charset="0"/>
              </a:rPr>
              <a:t>(queen’s stepwell) is a beautiful and historically significant stepwell located in 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mprint MT Shadow" panose="04020605060303030202" pitchFamily="82" charset="0"/>
              </a:rPr>
              <a:t>Patan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mprint MT Shadow" panose="04020605060303030202" pitchFamily="82" charset="0"/>
              </a:rPr>
              <a:t>, </a:t>
            </a:r>
            <a:r>
              <a:rPr lang="en-US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Imprint MT Shadow" panose="04020605060303030202" pitchFamily="82" charset="0"/>
              </a:rPr>
              <a:t>G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mprint MT Shadow" panose="04020605060303030202" pitchFamily="82" charset="0"/>
              </a:rPr>
              <a:t>ujarat, </a:t>
            </a:r>
            <a:r>
              <a:rPr lang="en-US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Imprint MT Shadow" panose="04020605060303030202" pitchFamily="82" charset="0"/>
              </a:rPr>
              <a:t>I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mprint MT Shadow" panose="04020605060303030202" pitchFamily="82" charset="0"/>
              </a:rPr>
              <a:t>ndia.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3200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mprint MT Shadow" panose="04020605060303030202" pitchFamily="82" charset="0"/>
              </a:rPr>
              <a:t> It's not just an architectural marvel, but also a symbol of </a:t>
            </a:r>
            <a:r>
              <a:rPr lang="en-US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Imprint MT Shadow" panose="04020605060303030202" pitchFamily="82" charset="0"/>
              </a:rPr>
              <a:t>I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mprint MT Shadow" panose="04020605060303030202" pitchFamily="82" charset="0"/>
              </a:rPr>
              <a:t>ndia’s rich heritage.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D7D595-207F-B869-9471-9CCFED55A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380" y="1201836"/>
            <a:ext cx="4567560" cy="403187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A63F5D8-0C59-E04C-9785-BD5F2AD6445E}"/>
              </a:ext>
            </a:extLst>
          </p:cNvPr>
          <p:cNvSpPr/>
          <p:nvPr/>
        </p:nvSpPr>
        <p:spPr>
          <a:xfrm>
            <a:off x="10830560" y="5941301"/>
            <a:ext cx="975360" cy="6593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158F69-0AE0-D6E0-367E-361922C1469A}"/>
              </a:ext>
            </a:extLst>
          </p:cNvPr>
          <p:cNvSpPr txBox="1"/>
          <p:nvPr/>
        </p:nvSpPr>
        <p:spPr>
          <a:xfrm>
            <a:off x="11165520" y="6059448"/>
            <a:ext cx="607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796589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683251-A8FC-B868-5E3E-62056C58A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86B61-B8FD-4429-9F9E-B5313AD75679}" type="slidenum">
              <a:rPr lang="en-IN" smtClean="0"/>
              <a:t>4</a:t>
            </a:fld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07A31A-6A98-9463-2657-5B805A7191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0DF86-E7B3-8112-4393-9BC422342153}"/>
              </a:ext>
            </a:extLst>
          </p:cNvPr>
          <p:cNvSpPr txBox="1"/>
          <p:nvPr/>
        </p:nvSpPr>
        <p:spPr>
          <a:xfrm>
            <a:off x="482599" y="66181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>
                <a:latin typeface="Imprint MT Shadow" panose="04020605060303030202" pitchFamily="82" charset="0"/>
              </a:rPr>
              <a:t>Distance and route from Porbandar:-</a:t>
            </a:r>
            <a:endParaRPr lang="en-IN" sz="4000" b="1" u="sng" dirty="0">
              <a:latin typeface="Imprint MT Shadow" panose="04020605060303030202" pitchFamily="82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86C02EA-5523-789A-2428-B703B9C8EC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5754209"/>
              </p:ext>
            </p:extLst>
          </p:nvPr>
        </p:nvGraphicFramePr>
        <p:xfrm>
          <a:off x="-655403" y="103335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Rectangle 3">
            <a:extLst>
              <a:ext uri="{FF2B5EF4-FFF2-40B4-BE49-F238E27FC236}">
                <a16:creationId xmlns:a16="http://schemas.microsoft.com/office/drawing/2014/main" id="{97C1C714-54AF-0D35-1531-3EEE773EF1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6336" y="2995950"/>
            <a:ext cx="4373894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mprint MT Shadow" panose="04020605060303030202" pitchFamily="8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mprint MT Shadow" panose="04020605060303030202" pitchFamily="8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800" b="1" dirty="0">
              <a:latin typeface="Imprint MT Shadow" panose="04020605060303030202" pitchFamily="8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mprint MT Shadow" panose="04020605060303030202" pitchFamily="82" charset="0"/>
              </a:rPr>
              <a:t>Route from Porbandar to Patan via NH 27: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mprint MT Shadow" panose="04020605060303030202" pitchFamily="82" charset="0"/>
              </a:rPr>
              <a:t>Porbandar →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mprint MT Shadow" panose="04020605060303030202" pitchFamily="82" charset="0"/>
              </a:rPr>
              <a:t>Jetpur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mprint MT Shadow" panose="04020605060303030202" pitchFamily="82" charset="0"/>
              </a:rPr>
              <a:t> → Gondal → Rajkot → Morbi →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mprint MT Shadow" panose="04020605060303030202" pitchFamily="82" charset="0"/>
              </a:rPr>
              <a:t>Radhanpur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mprint MT Shadow" panose="04020605060303030202" pitchFamily="82" charset="0"/>
              </a:rPr>
              <a:t> → Patan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mprint MT Shadow" panose="04020605060303030202" pitchFamily="8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FA5B009-64CC-82B6-3DE5-ABDFD3D76F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597" y="901803"/>
            <a:ext cx="4236804" cy="3429000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E1CA790D-A650-FE04-1F7A-8735DB08D824}"/>
              </a:ext>
            </a:extLst>
          </p:cNvPr>
          <p:cNvSpPr/>
          <p:nvPr/>
        </p:nvSpPr>
        <p:spPr>
          <a:xfrm>
            <a:off x="11248390" y="6095291"/>
            <a:ext cx="789940" cy="6593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E64D1E-1393-F28D-A31E-9F89F4F5D321}"/>
              </a:ext>
            </a:extLst>
          </p:cNvPr>
          <p:cNvSpPr txBox="1"/>
          <p:nvPr/>
        </p:nvSpPr>
        <p:spPr>
          <a:xfrm>
            <a:off x="11473815" y="6183329"/>
            <a:ext cx="537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1619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965C2A-D161-49D1-9762-9690ACD7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86B61-B8FD-4429-9F9E-B5313AD75679}" type="slidenum">
              <a:rPr lang="en-IN" smtClean="0"/>
              <a:t>5</a:t>
            </a:fld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CE80E0-324F-E900-EF59-DC40C86465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80F8A4-05B9-70E0-FBB5-1A1A63355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8EDB92-5DA3-5884-2EC5-86A212CFDE5A}"/>
              </a:ext>
            </a:extLst>
          </p:cNvPr>
          <p:cNvSpPr txBox="1"/>
          <p:nvPr/>
        </p:nvSpPr>
        <p:spPr>
          <a:xfrm>
            <a:off x="421640" y="136525"/>
            <a:ext cx="115620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Imprint MT Shadow" panose="04020605060303030202" pitchFamily="82" charset="0"/>
              </a:rPr>
              <a:t>History Of The Place:-</a:t>
            </a:r>
          </a:p>
          <a:p>
            <a:endParaRPr lang="en-IN" sz="4000" u="sng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endParaRPr>
          </a:p>
          <a:p>
            <a:endParaRPr lang="en-IN" sz="4000" u="sng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354759-A15B-28A8-3A2C-8DB7A40ED8F1}"/>
              </a:ext>
            </a:extLst>
          </p:cNvPr>
          <p:cNvSpPr txBox="1"/>
          <p:nvPr/>
        </p:nvSpPr>
        <p:spPr>
          <a:xfrm>
            <a:off x="421640" y="564426"/>
            <a:ext cx="717296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Imprint MT Shadow" panose="04020605060303030202" pitchFamily="8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mprint MT Shadow" panose="04020605060303030202" pitchFamily="82" charset="0"/>
              </a:rPr>
              <a:t>Built in the 11th century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mprint MT Shadow" panose="04020605060303030202" pitchFamily="82" charset="0"/>
              </a:rPr>
              <a:t>by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mprint MT Shadow" panose="04020605060303030202" pitchFamily="82" charset="0"/>
              </a:rPr>
              <a:t>Queen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mprint MT Shadow" panose="04020605060303030202" pitchFamily="82" charset="0"/>
              </a:rPr>
              <a:t>Udayamati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mprint MT Shadow" panose="04020605060303030202" pitchFamily="82" charset="0"/>
              </a:rPr>
              <a:t>, the wife of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mprint MT Shadow" panose="04020605060303030202" pitchFamily="82" charset="0"/>
              </a:rPr>
              <a:t>King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mprint MT Shadow" panose="04020605060303030202" pitchFamily="82" charset="0"/>
              </a:rPr>
              <a:t>Bhimdev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mprint MT Shadow" panose="04020605060303030202" pitchFamily="82" charset="0"/>
              </a:rPr>
              <a:t>- I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mprint MT Shadow" panose="04020605060303030202" pitchFamily="82" charset="0"/>
              </a:rPr>
              <a:t>(Solanki dynasty), in memory of her husband.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mprint MT Shadow" panose="04020605060303030202" pitchFamily="82" charset="0"/>
              </a:rPr>
              <a:t>It was constructed on the banks of the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mprint MT Shadow" panose="04020605060303030202" pitchFamily="82" charset="0"/>
              </a:rPr>
              <a:t>Saraswati River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mprint MT Shadow" panose="04020605060303030202" pitchFamily="82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mprint MT Shadow" panose="04020605060303030202" pitchFamily="82" charset="0"/>
              </a:rPr>
              <a:t>Over time, it was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mprint MT Shadow" panose="04020605060303030202" pitchFamily="82" charset="0"/>
              </a:rPr>
              <a:t>flooded by the river and silted over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mprint MT Shadow" panose="04020605060303030202" pitchFamily="82" charset="0"/>
              </a:rPr>
              <a:t>, remaining hidden for centuries.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Imprint MT Shadow" panose="04020605060303030202" pitchFamily="8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mprint MT Shadow" panose="04020605060303030202" pitchFamily="82" charset="0"/>
              </a:rPr>
              <a:t>In the 1980s, the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mprint MT Shadow" panose="04020605060303030202" pitchFamily="82" charset="0"/>
              </a:rPr>
              <a:t>Archaeological Survey of India (ASI)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mprint MT Shadow" panose="04020605060303030202" pitchFamily="82" charset="0"/>
              </a:rPr>
              <a:t>excavated and restored it to its present glory.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mprint MT Shadow" panose="04020605060303030202" pitchFamily="82" charset="0"/>
              </a:rPr>
              <a:t>In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mprint MT Shadow" panose="04020605060303030202" pitchFamily="82" charset="0"/>
              </a:rPr>
              <a:t>2014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mprint MT Shadow" panose="04020605060303030202" pitchFamily="82" charset="0"/>
              </a:rPr>
              <a:t>, it was declared a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mprint MT Shadow" panose="04020605060303030202" pitchFamily="82" charset="0"/>
              </a:rPr>
              <a:t>UNESCO World Heritage Site.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Imprint MT Shadow" panose="04020605060303030202" pitchFamily="82" charset="0"/>
            </a:endParaRPr>
          </a:p>
          <a:p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34530C-76AE-3FD2-460F-6C9DBB9C7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725" y="1301113"/>
            <a:ext cx="3863635" cy="425577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53C5475-3620-8CAC-9F75-17F3B3EE5567}"/>
              </a:ext>
            </a:extLst>
          </p:cNvPr>
          <p:cNvSpPr/>
          <p:nvPr/>
        </p:nvSpPr>
        <p:spPr>
          <a:xfrm>
            <a:off x="11098383" y="6092390"/>
            <a:ext cx="885337" cy="6593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772E5D-6F04-14F2-2B36-B6C04DB64FA9}"/>
              </a:ext>
            </a:extLst>
          </p:cNvPr>
          <p:cNvSpPr txBox="1"/>
          <p:nvPr/>
        </p:nvSpPr>
        <p:spPr>
          <a:xfrm>
            <a:off x="11353800" y="6250856"/>
            <a:ext cx="6101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</a:t>
            </a:r>
            <a:r>
              <a:rPr lang="en-US" sz="1800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7296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4569C0-5F2D-632F-7A80-193E8ABA6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86B61-B8FD-4429-9F9E-B5313AD75679}" type="slidenum">
              <a:rPr lang="en-IN" smtClean="0"/>
              <a:t>6</a:t>
            </a:fld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24038D-2D41-239C-6F2D-78151BF979E8}"/>
              </a:ext>
            </a:extLst>
          </p:cNvPr>
          <p:cNvSpPr/>
          <p:nvPr/>
        </p:nvSpPr>
        <p:spPr>
          <a:xfrm>
            <a:off x="0" y="0"/>
            <a:ext cx="12192000" cy="69563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F1DE6-E96F-715B-40FD-DA64307EC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02FDF5F-6135-F050-6E66-2CF6B49497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4277384"/>
              </p:ext>
            </p:extLst>
          </p:nvPr>
        </p:nvGraphicFramePr>
        <p:xfrm>
          <a:off x="1137920" y="468842"/>
          <a:ext cx="105257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E3F756D8-107D-D7CE-076A-A96E7E185681}"/>
              </a:ext>
            </a:extLst>
          </p:cNvPr>
          <p:cNvSpPr/>
          <p:nvPr/>
        </p:nvSpPr>
        <p:spPr>
          <a:xfrm>
            <a:off x="11023600" y="6103444"/>
            <a:ext cx="749300" cy="6593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798B45-2503-52C9-E7EB-F1E407DDCCD6}"/>
              </a:ext>
            </a:extLst>
          </p:cNvPr>
          <p:cNvSpPr txBox="1"/>
          <p:nvPr/>
        </p:nvSpPr>
        <p:spPr>
          <a:xfrm>
            <a:off x="11239500" y="6248437"/>
            <a:ext cx="6101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4</a:t>
            </a:r>
            <a:r>
              <a:rPr lang="en-US" sz="1800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033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367DFA-147D-B5CC-349E-12FDDD122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86B61-B8FD-4429-9F9E-B5313AD75679}" type="slidenum">
              <a:rPr lang="en-IN" smtClean="0"/>
              <a:t>7</a:t>
            </a:fld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11967A-B14B-5DAD-97E2-88DD0A7C8F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DC3E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B03E9D-B63B-786A-F0E9-D916C4C4C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97AC2F-366E-9E9E-1A47-29D8896BA0CB}"/>
              </a:ext>
            </a:extLst>
          </p:cNvPr>
          <p:cNvSpPr txBox="1"/>
          <p:nvPr/>
        </p:nvSpPr>
        <p:spPr>
          <a:xfrm>
            <a:off x="80559" y="0"/>
            <a:ext cx="12192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u="sng" dirty="0">
                <a:latin typeface="Imprint MT Shadow" panose="04020605060303030202" pitchFamily="82" charset="0"/>
              </a:rPr>
              <a:t>Details of place:</a:t>
            </a:r>
          </a:p>
          <a:p>
            <a:endParaRPr lang="en-US" sz="4400" b="1" i="1" u="sng" dirty="0">
              <a:latin typeface="Imprint MT Shadow" panose="04020605060303030202" pitchFamily="82" charset="0"/>
            </a:endParaRPr>
          </a:p>
          <a:p>
            <a:endParaRPr lang="en-IN" sz="4400" b="1" i="1" u="sng" dirty="0">
              <a:latin typeface="Imprint MT Shadow" panose="04020605060303030202" pitchFamily="82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8D5197B-1FD0-2E47-57D0-F31DBAB0D1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02" y="904498"/>
            <a:ext cx="8275398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mprint MT Shadow" panose="04020605060303030202" pitchFamily="82" charset="0"/>
              </a:rPr>
              <a:t> Designed as an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mprint MT Shadow" panose="04020605060303030202" pitchFamily="82" charset="0"/>
              </a:rPr>
              <a:t>inverted temple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mprint MT Shadow" panose="04020605060303030202" pitchFamily="82" charset="0"/>
              </a:rPr>
              <a:t>, it is seven levels deep and is decorated with over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mprint MT Shadow" panose="04020605060303030202" pitchFamily="82" charset="0"/>
              </a:rPr>
              <a:t>1,500 intricate sculptures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mprint MT Shadow" panose="04020605060303030202" pitchFamily="82" charset="0"/>
              </a:rPr>
              <a:t>of gods, goddesses, apsaras, and mythological scenes. </a:t>
            </a:r>
            <a:endParaRPr lang="en-US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Imprint MT Shadow" panose="04020605060303030202" pitchFamily="8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mprint MT Shadow" panose="04020605060303030202" pitchFamily="82" charset="0"/>
              </a:rPr>
              <a:t>It is  known for its detailed craftsmanship and symmetry. </a:t>
            </a:r>
            <a:endParaRPr lang="en-US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mprint MT Shadow" panose="04020605060303030202" pitchFamily="82" charset="0"/>
              </a:rPr>
              <a:t>Apart from being a source of water, it served as a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mprint MT Shadow" panose="04020605060303030202" pitchFamily="82" charset="0"/>
              </a:rPr>
              <a:t>cool retreat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mprint MT Shadow" panose="04020605060303030202" pitchFamily="82" charset="0"/>
              </a:rPr>
              <a:t>and a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mprint MT Shadow" panose="04020605060303030202" pitchFamily="82" charset="0"/>
              </a:rPr>
              <a:t>spiritual center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mprint MT Shadow" panose="04020605060303030202" pitchFamily="82" charset="0"/>
              </a:rPr>
              <a:t>for locals.</a:t>
            </a:r>
            <a:endParaRPr lang="en-US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mprint MT Shadow" panose="04020605060303030202" pitchFamily="82" charset="0"/>
              </a:rPr>
              <a:t>The carvings reflect not only religious devotion but also the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mprint MT Shadow" panose="04020605060303030202" pitchFamily="82" charset="0"/>
              </a:rPr>
              <a:t>artistic brilliance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mprint MT Shadow" panose="04020605060303030202" pitchFamily="82" charset="0"/>
              </a:rPr>
              <a:t>of the time.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Imprint MT Shadow" panose="04020605060303030202" pitchFamily="8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mprint MT Shadow" panose="04020605060303030202" pitchFamily="82" charset="0"/>
              </a:rPr>
              <a:t>Rani ki Vav was buried under silt for centuries before being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mprint MT Shadow" panose="04020605060303030202" pitchFamily="82" charset="0"/>
              </a:rPr>
              <a:t>restored by the Archaeological Survey of India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mprint MT Shadow" panose="04020605060303030202" pitchFamily="82" charset="0"/>
              </a:rPr>
              <a:t>and honored as a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mprint MT Shadow" panose="04020605060303030202" pitchFamily="82" charset="0"/>
              </a:rPr>
              <a:t>UNESCO World Heritage Site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Imprint MT Shadow" panose="04020605060303030202" pitchFamily="82" charset="0"/>
              </a:rPr>
              <a:t>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8873D04-0D1F-F7C2-7D0A-581B789DA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0219" y="1879600"/>
            <a:ext cx="3197781" cy="3352800"/>
          </a:xfrm>
          <a:prstGeom prst="flowChartInternalStorage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E67488DC-3890-F32F-6783-E9AFD2F5173C}"/>
              </a:ext>
            </a:extLst>
          </p:cNvPr>
          <p:cNvSpPr/>
          <p:nvPr/>
        </p:nvSpPr>
        <p:spPr>
          <a:xfrm>
            <a:off x="11094720" y="6062157"/>
            <a:ext cx="843280" cy="6593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0857CE-003E-8BDF-F7AA-EFCC3DEC3ABA}"/>
              </a:ext>
            </a:extLst>
          </p:cNvPr>
          <p:cNvSpPr txBox="1"/>
          <p:nvPr/>
        </p:nvSpPr>
        <p:spPr>
          <a:xfrm>
            <a:off x="11353800" y="6252443"/>
            <a:ext cx="622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5.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2059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721B7A-9D70-A5B8-7B78-67593D98C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86B61-B8FD-4429-9F9E-B5313AD75679}" type="slidenum">
              <a:rPr lang="en-IN" smtClean="0"/>
              <a:t>8</a:t>
            </a:fld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B35432-9450-9A9C-3A80-BADA7D3ADEE9}"/>
              </a:ext>
            </a:extLst>
          </p:cNvPr>
          <p:cNvSpPr/>
          <p:nvPr/>
        </p:nvSpPr>
        <p:spPr>
          <a:xfrm>
            <a:off x="0" y="-274320"/>
            <a:ext cx="12192000" cy="7421880"/>
          </a:xfrm>
          <a:prstGeom prst="rect">
            <a:avLst/>
          </a:prstGeom>
          <a:solidFill>
            <a:srgbClr val="9DC3E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6D3DCE-AA3E-E277-80F1-B4C648C03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128" y="1385933"/>
            <a:ext cx="4221480" cy="3584485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E2000478-9DDA-69F2-6AAA-E3DD313F7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993" y="1058417"/>
            <a:ext cx="7027687" cy="6494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mprint MT Shadow" panose="04020605060303030202" pitchFamily="82" charset="0"/>
              </a:rPr>
              <a:t>Rani ki Vav is proudly featured on the </a:t>
            </a:r>
            <a:r>
              <a:rPr kumimoji="0" lang="en-US" altLang="en-US" sz="32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mprint MT Shadow" panose="04020605060303030202" pitchFamily="82" charset="0"/>
              </a:rPr>
              <a:t>reverse side of the ₹100 Indian banknote</a:t>
            </a: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mprint MT Shadow" panose="04020605060303030202" pitchFamily="82" charset="0"/>
              </a:rPr>
              <a:t>, issued by the </a:t>
            </a:r>
            <a:r>
              <a:rPr kumimoji="0" lang="en-US" altLang="en-US" sz="32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mprint MT Shadow" panose="04020605060303030202" pitchFamily="82" charset="0"/>
              </a:rPr>
              <a:t>Reserve Bank of India (RBI</a:t>
            </a:r>
            <a:r>
              <a:rPr kumimoji="0" lang="en-US" altLang="en-US" sz="32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mprint MT Shadow" panose="04020605060303030202" pitchFamily="82" charset="0"/>
              </a:rPr>
              <a:t>)</a:t>
            </a: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mprint MT Shadow" panose="04020605060303030202" pitchFamily="82" charset="0"/>
              </a:rPr>
              <a:t> in 2018</a:t>
            </a:r>
            <a:r>
              <a:rPr lang="en-US" altLang="en-US" sz="3200" i="1" dirty="0">
                <a:latin typeface="Imprint MT Shadow" panose="04020605060303030202" pitchFamily="82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mprint MT Shadow" panose="04020605060303030202" pitchFamily="8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mprint MT Shadow" panose="04020605060303030202" pitchFamily="82" charset="0"/>
              </a:rPr>
              <a:t>It was chosen to highlight India's rich </a:t>
            </a:r>
            <a:r>
              <a:rPr kumimoji="0" lang="en-US" altLang="en-US" sz="32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mprint MT Shadow" panose="04020605060303030202" pitchFamily="82" charset="0"/>
              </a:rPr>
              <a:t>architectural and cultural heritage</a:t>
            </a:r>
            <a:r>
              <a:rPr lang="en-US" altLang="en-US" sz="3200" i="1" dirty="0">
                <a:latin typeface="Imprint MT Shadow" panose="04020605060303030202" pitchFamily="82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mprint MT Shadow" panose="04020605060303030202" pitchFamily="8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mprint MT Shadow" panose="04020605060303030202" pitchFamily="82" charset="0"/>
              </a:rPr>
              <a:t>This inclusion brought </a:t>
            </a:r>
            <a:r>
              <a:rPr kumimoji="0" lang="en-US" altLang="en-US" sz="32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mprint MT Shadow" panose="04020605060303030202" pitchFamily="82" charset="0"/>
              </a:rPr>
              <a:t>national and global attention</a:t>
            </a: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mprint MT Shadow" panose="04020605060303030202" pitchFamily="82" charset="0"/>
              </a:rPr>
              <a:t> to the stepwell's intricate beauty.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mprint MT Shadow" panose="04020605060303030202" pitchFamily="8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mprint MT Shadow" panose="04020605060303030202" pitchFamily="8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725A5E-E7CE-2509-2B9D-8874E9563BA8}"/>
              </a:ext>
            </a:extLst>
          </p:cNvPr>
          <p:cNvSpPr txBox="1"/>
          <p:nvPr/>
        </p:nvSpPr>
        <p:spPr>
          <a:xfrm>
            <a:off x="317993" y="81914"/>
            <a:ext cx="1104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latin typeface="Imprint MT Shadow" panose="04020605060303030202" pitchFamily="82" charset="0"/>
              </a:rPr>
              <a:t>Rani ki Vav on ₹100 Indian Currency Note:-</a:t>
            </a:r>
            <a:endParaRPr lang="en-IN" sz="4000" b="1" u="sng" dirty="0">
              <a:latin typeface="Imprint MT Shadow" panose="04020605060303030202" pitchFamily="8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D6A21A2-2391-9F83-D933-157312858F1B}"/>
              </a:ext>
            </a:extLst>
          </p:cNvPr>
          <p:cNvSpPr/>
          <p:nvPr/>
        </p:nvSpPr>
        <p:spPr>
          <a:xfrm>
            <a:off x="10786889" y="6163216"/>
            <a:ext cx="934719" cy="6593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1FBCCA-BB9E-214E-5B28-DD09019B4526}"/>
              </a:ext>
            </a:extLst>
          </p:cNvPr>
          <p:cNvSpPr txBox="1"/>
          <p:nvPr/>
        </p:nvSpPr>
        <p:spPr>
          <a:xfrm>
            <a:off x="11119339" y="6356350"/>
            <a:ext cx="6107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6</a:t>
            </a:r>
            <a:r>
              <a:rPr lang="en-US" sz="1800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62022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9CF28E-295B-2ABA-D704-BB644B40E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86B61-B8FD-4429-9F9E-B5313AD75679}" type="slidenum">
              <a:rPr lang="en-IN" smtClean="0"/>
              <a:t>9</a:t>
            </a:fld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182FBD-CBC5-C6E6-9876-29561D07D2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DC3E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FCD54C-D8AE-3B0E-8188-67C714B465BE}"/>
              </a:ext>
            </a:extLst>
          </p:cNvPr>
          <p:cNvSpPr txBox="1"/>
          <p:nvPr/>
        </p:nvSpPr>
        <p:spPr>
          <a:xfrm>
            <a:off x="213360" y="-7799"/>
            <a:ext cx="11353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u="sng" dirty="0">
                <a:latin typeface="Imprint MT Shadow" panose="04020605060303030202" pitchFamily="82" charset="0"/>
              </a:rPr>
              <a:t>Facts and </a:t>
            </a:r>
            <a:r>
              <a:rPr lang="en-US" sz="4400" b="1" i="1" u="sng" dirty="0" err="1">
                <a:latin typeface="Imprint MT Shadow" panose="04020605060303030202" pitchFamily="82" charset="0"/>
              </a:rPr>
              <a:t>picuters</a:t>
            </a:r>
            <a:r>
              <a:rPr lang="en-US" sz="4400" b="1" i="1" u="sng" dirty="0">
                <a:latin typeface="Imprint MT Shadow" panose="04020605060303030202" pitchFamily="82" charset="0"/>
              </a:rPr>
              <a:t> of rani ki vav:-</a:t>
            </a:r>
            <a:endParaRPr lang="en-IN" b="1" i="1" u="sng" dirty="0">
              <a:latin typeface="Imprint MT Shadow" panose="04020605060303030202" pitchFamily="8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D0CCA1-7ADC-C766-0DE4-E0DE90629B6B}"/>
              </a:ext>
            </a:extLst>
          </p:cNvPr>
          <p:cNvSpPr/>
          <p:nvPr/>
        </p:nvSpPr>
        <p:spPr>
          <a:xfrm>
            <a:off x="335666" y="1151075"/>
            <a:ext cx="4396547" cy="53075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56E747-B203-75ED-394F-1E40894B6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65" y="1021080"/>
            <a:ext cx="4396547" cy="543759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8C22FC-73E4-7DF9-D755-794AD4F98362}"/>
              </a:ext>
            </a:extLst>
          </p:cNvPr>
          <p:cNvSpPr txBox="1"/>
          <p:nvPr/>
        </p:nvSpPr>
        <p:spPr>
          <a:xfrm>
            <a:off x="648085" y="1568994"/>
            <a:ext cx="425196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u="sng" dirty="0">
                <a:latin typeface="Imprint MT Shadow" panose="04020605060303030202" pitchFamily="82" charset="0"/>
              </a:rPr>
              <a:t>Some interesting facts:</a:t>
            </a:r>
          </a:p>
          <a:p>
            <a:endParaRPr lang="en-US" sz="2800" b="1" i="1" u="sng" dirty="0">
              <a:latin typeface="Imprint MT Shadow" panose="04020605060303030202" pitchFamily="8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latin typeface="Imprint MT Shadow" panose="04020605060303030202" pitchFamily="82" charset="0"/>
              </a:rPr>
              <a:t>Built without cement or metal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i="1" dirty="0">
              <a:latin typeface="Imprint MT Shadow" panose="04020605060303030202" pitchFamily="8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i="1" dirty="0">
                <a:latin typeface="Imprint MT Shadow" panose="04020605060303030202" pitchFamily="82" charset="0"/>
              </a:rPr>
              <a:t>Naturally cool</a:t>
            </a:r>
            <a:r>
              <a:rPr lang="en-US" sz="2800" i="1" dirty="0">
                <a:latin typeface="Imprint MT Shadow" panose="04020605060303030202" pitchFamily="8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i="1" dirty="0">
              <a:latin typeface="Imprint MT Shadow" panose="04020605060303030202" pitchFamily="8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i="1" dirty="0">
                <a:latin typeface="Imprint MT Shadow" panose="04020605060303030202" pitchFamily="82" charset="0"/>
              </a:rPr>
              <a:t>Over 1,500 sculptures.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i="1" dirty="0">
              <a:latin typeface="Imprint MT Shadow" panose="04020605060303030202" pitchFamily="8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i="1" dirty="0">
                <a:latin typeface="Imprint MT Shadow" panose="04020605060303030202" pitchFamily="82" charset="0"/>
              </a:rPr>
              <a:t>Perfect symmetry.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b="1" i="1" u="sng" dirty="0">
              <a:latin typeface="Imprint MT Shadow" panose="04020605060303030202" pitchFamily="8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i="1" u="sng" dirty="0">
              <a:latin typeface="Imprint MT Shadow" panose="04020605060303030202" pitchFamily="8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i="1" u="sng" dirty="0">
              <a:latin typeface="Imprint MT Shadow" panose="04020605060303030202" pitchFamily="8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b="1" i="1" u="sng" dirty="0">
              <a:latin typeface="Imprint MT Shadow" panose="04020605060303030202" pitchFamily="8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C25552-5F8C-FFF7-C3CE-1BDE36F0B273}"/>
              </a:ext>
            </a:extLst>
          </p:cNvPr>
          <p:cNvSpPr/>
          <p:nvPr/>
        </p:nvSpPr>
        <p:spPr>
          <a:xfrm>
            <a:off x="5067879" y="1021080"/>
            <a:ext cx="6694025" cy="54375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722E94-576F-EF4B-EEDA-67D4C6B590C0}"/>
              </a:ext>
            </a:extLst>
          </p:cNvPr>
          <p:cNvSpPr txBox="1"/>
          <p:nvPr/>
        </p:nvSpPr>
        <p:spPr>
          <a:xfrm>
            <a:off x="5067879" y="1151075"/>
            <a:ext cx="6694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u="sng" dirty="0">
                <a:latin typeface="Imprint MT Shadow" panose="04020605060303030202" pitchFamily="82" charset="0"/>
              </a:rPr>
              <a:t>Pictures of rani ki vav:-</a:t>
            </a:r>
            <a:endParaRPr lang="en-IN" b="1" i="1" u="sng" dirty="0">
              <a:latin typeface="Imprint MT Shadow" panose="04020605060303030202" pitchFamily="8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68B2D3-621A-1A4A-0BE0-CC52D0E26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347537" y="1782722"/>
            <a:ext cx="2992514" cy="23449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FEF409-457C-7886-2606-809CED36CA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610599" y="4258640"/>
            <a:ext cx="2880757" cy="21452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4E0AA1-2814-A547-BB12-5EC9B46F94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347537" y="4259620"/>
            <a:ext cx="2992514" cy="21452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9E4C452-E298-AD86-86BB-3159A6D2B5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610600" y="1804290"/>
            <a:ext cx="2880757" cy="2323375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F58D87E9-BFBB-C48F-7E34-A9EF19E29C4A}"/>
              </a:ext>
            </a:extLst>
          </p:cNvPr>
          <p:cNvSpPr/>
          <p:nvPr/>
        </p:nvSpPr>
        <p:spPr>
          <a:xfrm>
            <a:off x="11175684" y="6180671"/>
            <a:ext cx="790132" cy="5846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A5B375-643D-6517-6485-D658CD61A746}"/>
              </a:ext>
            </a:extLst>
          </p:cNvPr>
          <p:cNvSpPr txBox="1"/>
          <p:nvPr/>
        </p:nvSpPr>
        <p:spPr>
          <a:xfrm>
            <a:off x="11472290" y="6328221"/>
            <a:ext cx="6117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</a:t>
            </a:r>
            <a:r>
              <a:rPr lang="en-US" sz="1800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0518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754</Words>
  <Application>Microsoft Office PowerPoint</Application>
  <PresentationFormat>Widescreen</PresentationFormat>
  <Paragraphs>140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Imprint MT Shadow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rudra karia</dc:creator>
  <cp:lastModifiedBy>rudra karia</cp:lastModifiedBy>
  <cp:revision>12</cp:revision>
  <dcterms:created xsi:type="dcterms:W3CDTF">2025-04-12T17:30:21Z</dcterms:created>
  <dcterms:modified xsi:type="dcterms:W3CDTF">2025-05-12T17:51:46Z</dcterms:modified>
</cp:coreProperties>
</file>